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71" r:id="rId2"/>
    <p:sldId id="1725" r:id="rId3"/>
    <p:sldId id="1083" r:id="rId4"/>
    <p:sldId id="1726" r:id="rId5"/>
    <p:sldId id="482" r:id="rId6"/>
    <p:sldId id="483" r:id="rId7"/>
    <p:sldId id="484" r:id="rId8"/>
    <p:sldId id="485" r:id="rId9"/>
    <p:sldId id="486" r:id="rId10"/>
    <p:sldId id="487" r:id="rId11"/>
    <p:sldId id="488" r:id="rId12"/>
    <p:sldId id="489" r:id="rId13"/>
    <p:sldId id="490" r:id="rId14"/>
    <p:sldId id="1175" r:id="rId15"/>
    <p:sldId id="1211" r:id="rId16"/>
    <p:sldId id="1084" r:id="rId17"/>
    <p:sldId id="355" r:id="rId18"/>
    <p:sldId id="352" r:id="rId19"/>
    <p:sldId id="348" r:id="rId20"/>
    <p:sldId id="349" r:id="rId21"/>
    <p:sldId id="350" r:id="rId22"/>
    <p:sldId id="351" r:id="rId23"/>
    <p:sldId id="357" r:id="rId24"/>
    <p:sldId id="1691" r:id="rId25"/>
    <p:sldId id="1701" r:id="rId26"/>
    <p:sldId id="263" r:id="rId27"/>
    <p:sldId id="264" r:id="rId28"/>
    <p:sldId id="265" r:id="rId29"/>
    <p:sldId id="26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E578E-EF1C-4F6E-AD50-B9023CA32581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9152D-4BC4-4523-9FDD-39A9327273F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454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963EA-CE21-4CB9-BAA8-1EF5D62E07D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640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513" y="1098550"/>
            <a:ext cx="3952875" cy="2965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963EA-CE21-4CB9-BAA8-1EF5D62E07D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826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544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6150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 Site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0" y="464684"/>
            <a:ext cx="9144000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2" r="63857" b="9965"/>
          <a:stretch/>
        </p:blipFill>
        <p:spPr bwMode="auto">
          <a:xfrm>
            <a:off x="89219" y="6705600"/>
            <a:ext cx="446314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6705600"/>
            <a:ext cx="9144000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spect="1"/>
          </p:cNvSpPr>
          <p:nvPr userDrawn="1"/>
        </p:nvSpPr>
        <p:spPr>
          <a:xfrm>
            <a:off x="146571" y="31134"/>
            <a:ext cx="334286" cy="40011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914436">
              <a:defRPr/>
            </a:pPr>
            <a:endParaRPr lang="en-SG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45143" y="68685"/>
            <a:ext cx="321388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714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44286" y="198134"/>
            <a:ext cx="6158339" cy="247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14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4286" y="-14278"/>
            <a:ext cx="4172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1" i="0" dirty="0">
                <a:latin typeface="Arial" panose="020B0604020202020204" pitchFamily="34" charset="0"/>
                <a:cs typeface="Arial" panose="020B0604020202020204" pitchFamily="34" charset="0"/>
              </a:rPr>
              <a:t>BUILDING OUTLINE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702625" y="217460"/>
            <a:ext cx="2441375" cy="26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3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sz="1143" b="1" i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New</a:t>
            </a:r>
            <a:r>
              <a:rPr lang="en-SG" sz="1143" b="1" i="1" baseline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National Cancer Centre</a:t>
            </a:r>
            <a:endParaRPr lang="en-SG" sz="1143" b="1" i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86404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 Project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0" y="464684"/>
            <a:ext cx="9144000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2" r="63857" b="9965"/>
          <a:stretch/>
        </p:blipFill>
        <p:spPr bwMode="auto">
          <a:xfrm>
            <a:off x="89219" y="6705600"/>
            <a:ext cx="446314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6705600"/>
            <a:ext cx="9144000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spect="1"/>
          </p:cNvSpPr>
          <p:nvPr userDrawn="1"/>
        </p:nvSpPr>
        <p:spPr>
          <a:xfrm>
            <a:off x="146571" y="31134"/>
            <a:ext cx="334286" cy="40011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914436">
              <a:defRPr/>
            </a:pPr>
            <a:endParaRPr lang="en-SG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45143" y="68685"/>
            <a:ext cx="321388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714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44286" y="198134"/>
            <a:ext cx="6158339" cy="247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14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5533" y="-3352"/>
            <a:ext cx="4172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1" i="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SG" sz="1000" b="1" i="0" baseline="0" dirty="0">
                <a:latin typeface="Arial" panose="020B0604020202020204" pitchFamily="34" charset="0"/>
                <a:cs typeface="Arial" panose="020B0604020202020204" pitchFamily="34" charset="0"/>
              </a:rPr>
              <a:t> AND SITE MANAGEMENT</a:t>
            </a:r>
            <a:endParaRPr lang="en-SG" sz="10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702625" y="217460"/>
            <a:ext cx="2441375" cy="26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3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sz="1143" b="1" i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New</a:t>
            </a:r>
            <a:r>
              <a:rPr lang="en-SG" sz="1143" b="1" i="1" baseline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National Cancer Centre</a:t>
            </a:r>
            <a:endParaRPr lang="en-SG" sz="1143" b="1" i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51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-Construction meth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0" y="464684"/>
            <a:ext cx="9144000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2" r="63857" b="9965"/>
          <a:stretch/>
        </p:blipFill>
        <p:spPr bwMode="auto">
          <a:xfrm>
            <a:off x="89219" y="6705600"/>
            <a:ext cx="446314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6705600"/>
            <a:ext cx="9144000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spect="1"/>
          </p:cNvSpPr>
          <p:nvPr userDrawn="1"/>
        </p:nvSpPr>
        <p:spPr>
          <a:xfrm>
            <a:off x="146571" y="31134"/>
            <a:ext cx="334286" cy="40011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914436">
              <a:defRPr/>
            </a:pPr>
            <a:endParaRPr lang="en-SG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45143" y="68685"/>
            <a:ext cx="321388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714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44286" y="187767"/>
            <a:ext cx="6158339" cy="247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429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702625" y="217460"/>
            <a:ext cx="2441375" cy="26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3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sz="1143" b="1" i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New</a:t>
            </a:r>
            <a:r>
              <a:rPr lang="en-SG" sz="1143" b="1" i="1" baseline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National Cancer Centre</a:t>
            </a:r>
            <a:endParaRPr lang="en-SG" sz="1143" b="1" i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1C154B-DBB7-4360-9A4B-AE69EF471EA1}"/>
              </a:ext>
            </a:extLst>
          </p:cNvPr>
          <p:cNvSpPr txBox="1"/>
          <p:nvPr userDrawn="1"/>
        </p:nvSpPr>
        <p:spPr>
          <a:xfrm>
            <a:off x="544286" y="-14278"/>
            <a:ext cx="4172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1" i="0" dirty="0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n-SG" sz="1000" b="1" i="0" baseline="0" dirty="0">
                <a:latin typeface="Arial" panose="020B0604020202020204" pitchFamily="34" charset="0"/>
                <a:cs typeface="Arial" panose="020B0604020202020204" pitchFamily="34" charset="0"/>
              </a:rPr>
              <a:t> METHODOLOGY</a:t>
            </a:r>
            <a:endParaRPr lang="en-SG" sz="10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8533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himz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2" r="63857" b="9965"/>
          <a:stretch/>
        </p:blipFill>
        <p:spPr bwMode="auto">
          <a:xfrm>
            <a:off x="89219" y="6705600"/>
            <a:ext cx="446314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>
            <a:off x="0" y="6705600"/>
            <a:ext cx="9144000" cy="0"/>
          </a:xfrm>
          <a:prstGeom prst="line">
            <a:avLst/>
          </a:prstGeom>
          <a:ln w="127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5" y="2137238"/>
            <a:ext cx="7184571" cy="2179589"/>
          </a:xfrm>
          <a:prstGeom prst="rect">
            <a:avLst/>
          </a:prstGeom>
          <a:noFill/>
          <a:ln>
            <a:noFill/>
          </a:ln>
          <a:effectLst>
            <a:softEdge rad="520700"/>
          </a:effectLst>
        </p:spPr>
      </p:pic>
      <p:cxnSp>
        <p:nvCxnSpPr>
          <p:cNvPr id="7" name="Straight Connector 6"/>
          <p:cNvCxnSpPr/>
          <p:nvPr userDrawn="1"/>
        </p:nvCxnSpPr>
        <p:spPr>
          <a:xfrm>
            <a:off x="0" y="464684"/>
            <a:ext cx="9144000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6702625" y="217460"/>
            <a:ext cx="2441375" cy="26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3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sz="1143" b="1" i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New</a:t>
            </a:r>
            <a:r>
              <a:rPr lang="en-SG" sz="1143" b="1" i="1" baseline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National Cancer Centre</a:t>
            </a:r>
            <a:endParaRPr lang="en-SG" sz="1143" b="1" i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722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E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0" y="464684"/>
            <a:ext cx="9144000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2" r="63857" b="9965"/>
          <a:stretch/>
        </p:blipFill>
        <p:spPr bwMode="auto">
          <a:xfrm>
            <a:off x="89219" y="6705600"/>
            <a:ext cx="446314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 userDrawn="1"/>
        </p:nvCxnSpPr>
        <p:spPr>
          <a:xfrm>
            <a:off x="0" y="6705600"/>
            <a:ext cx="9144000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spect="1"/>
          </p:cNvSpPr>
          <p:nvPr userDrawn="1"/>
        </p:nvSpPr>
        <p:spPr>
          <a:xfrm>
            <a:off x="146571" y="31134"/>
            <a:ext cx="334286" cy="40011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914436">
              <a:defRPr/>
            </a:pPr>
            <a:endParaRPr lang="en-SG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44286" y="188437"/>
            <a:ext cx="6158339" cy="247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14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4286" y="-14278"/>
            <a:ext cx="4172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1" i="0" dirty="0">
                <a:latin typeface="Arial" panose="020B0604020202020204" pitchFamily="34" charset="0"/>
                <a:cs typeface="Arial" panose="020B0604020202020204" pitchFamily="34" charset="0"/>
              </a:rPr>
              <a:t>BIM COORDINATION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45143" y="68685"/>
            <a:ext cx="321388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714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6702625" y="217460"/>
            <a:ext cx="2441375" cy="26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3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sz="1143" b="1" i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New</a:t>
            </a:r>
            <a:r>
              <a:rPr lang="en-SG" sz="1143" b="1" i="1" baseline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National Cancer Centre</a:t>
            </a:r>
            <a:endParaRPr lang="en-SG" sz="1143" b="1" i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043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620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598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499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708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970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5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713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11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64B0-8F78-4E17-832F-5C5DB400A064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CB7B2-DAF9-40D1-831C-3A2B3BB309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241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hyperlink" Target="SDA-625-S%20Basement%202%20Bunker%20Penetration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7194" b="1296"/>
          <a:stretch/>
        </p:blipFill>
        <p:spPr>
          <a:xfrm>
            <a:off x="3986893" y="0"/>
            <a:ext cx="5157107" cy="6858000"/>
          </a:xfrm>
          <a:prstGeom prst="rect">
            <a:avLst/>
          </a:prstGeom>
        </p:spPr>
      </p:pic>
      <p:sp>
        <p:nvSpPr>
          <p:cNvPr id="11266" name="Content Placeholder 4"/>
          <p:cNvSpPr>
            <a:spLocks noGrp="1"/>
          </p:cNvSpPr>
          <p:nvPr>
            <p:ph sz="half" idx="1"/>
          </p:nvPr>
        </p:nvSpPr>
        <p:spPr>
          <a:xfrm>
            <a:off x="54429" y="162386"/>
            <a:ext cx="3850821" cy="4629830"/>
          </a:xfrm>
          <a:noFill/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SG" altLang="en-US" sz="1857" b="1" dirty="0">
                <a:cs typeface="Arial" pitchFamily="34" charset="0"/>
              </a:rPr>
              <a:t>PROPOSED ERECTION OF 24 STOREY WITH 4 BASEMENTS </a:t>
            </a:r>
          </a:p>
          <a:p>
            <a:pPr marL="0" indent="0" algn="ctr">
              <a:buNone/>
            </a:pPr>
            <a:r>
              <a:rPr lang="en-SG" altLang="en-US" sz="257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pitchFamily="34" charset="0"/>
              </a:rPr>
              <a:t>NEW NATIONAL CANCER CENTRE </a:t>
            </a:r>
          </a:p>
          <a:p>
            <a:pPr marL="0" indent="0" algn="ctr">
              <a:buNone/>
            </a:pPr>
            <a:r>
              <a:rPr lang="en-SG" altLang="en-US" sz="1714" dirty="0">
                <a:cs typeface="Arial" pitchFamily="34" charset="0"/>
              </a:rPr>
              <a:t>ON LOT 00467K TS22 AT OUTRAM MEDICAL CAMPUS 20 OUTRAM ROAD (BUKIT MERAH PLANNING AREA)</a:t>
            </a:r>
          </a:p>
          <a:p>
            <a:pPr marL="0" indent="0" algn="just">
              <a:buNone/>
            </a:pPr>
            <a:endParaRPr lang="en-US" altLang="en-US" b="1" dirty="0">
              <a:cs typeface="Arial" pitchFamily="34" charset="0"/>
            </a:endParaRPr>
          </a:p>
          <a:p>
            <a:pPr marL="0" indent="0" algn="just">
              <a:buNone/>
            </a:pPr>
            <a:endParaRPr lang="en-US" altLang="en-US" b="1" dirty="0"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altLang="en-US" sz="2000" b="1" dirty="0">
                <a:cs typeface="Arial" panose="020B0604020202020204" pitchFamily="34" charset="0"/>
              </a:rPr>
              <a:t>16 JANUARY 2019</a:t>
            </a:r>
          </a:p>
          <a:p>
            <a:pPr marL="0" indent="0" algn="ctr">
              <a:buNone/>
            </a:pPr>
            <a:r>
              <a:rPr lang="en-US" altLang="en-US" sz="3857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PROJECT BRIEFING</a:t>
            </a:r>
          </a:p>
        </p:txBody>
      </p:sp>
      <p:sp>
        <p:nvSpPr>
          <p:cNvPr id="11270" name="Title 1"/>
          <p:cNvSpPr txBox="1">
            <a:spLocks/>
          </p:cNvSpPr>
          <p:nvPr/>
        </p:nvSpPr>
        <p:spPr bwMode="auto">
          <a:xfrm>
            <a:off x="496661" y="5515580"/>
            <a:ext cx="2702152" cy="4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defRPr sz="25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SG" altLang="en-US" sz="1714" b="1" dirty="0">
                <a:latin typeface="+mn-lt"/>
                <a:cs typeface="Arial" panose="020B0604020202020204" pitchFamily="34" charset="0"/>
              </a:rPr>
              <a:t>by: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984" y="5918725"/>
            <a:ext cx="2452241" cy="840616"/>
            <a:chOff x="753177" y="8286214"/>
            <a:chExt cx="3433137" cy="1176863"/>
          </a:xfrm>
        </p:grpSpPr>
        <p:pic>
          <p:nvPicPr>
            <p:cNvPr id="11269" name="Picture 3" descr="\\192.168.128.4\01_group_int\INT-BIZ\SIN-MKT\Internal\Stationary\Shimizu Logo\Shimizu slogan_Color 331KB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42"/>
            <a:stretch/>
          </p:blipFill>
          <p:spPr bwMode="auto">
            <a:xfrm>
              <a:off x="790575" y="8286214"/>
              <a:ext cx="3395739" cy="9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 descr="\\192.168.128.4\01_group_int\INT-BIZ\SIN-MKT\Internal\Stationary\Shimizu Logo\Shimizu slogan_Color 331KB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" b="78121"/>
            <a:stretch/>
          </p:blipFill>
          <p:spPr bwMode="auto">
            <a:xfrm>
              <a:off x="753177" y="9176542"/>
              <a:ext cx="3395739" cy="286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811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130608" y="-663871"/>
            <a:ext cx="5971425" cy="410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1071" b="1" dirty="0">
                <a:latin typeface="Arial" panose="020B0604020202020204" pitchFamily="34" charset="0"/>
                <a:cs typeface="Arial" panose="020B0604020202020204" pitchFamily="34" charset="0"/>
              </a:rPr>
              <a:t>CIVIL &amp; STRUCTURAL:</a:t>
            </a:r>
          </a:p>
          <a:p>
            <a:r>
              <a:rPr lang="en-US" sz="1571" b="1" i="1" dirty="0">
                <a:latin typeface="Arial" panose="020B0604020202020204" pitchFamily="34" charset="0"/>
                <a:cs typeface="Arial" panose="020B0604020202020204" pitchFamily="34" charset="0"/>
              </a:rPr>
              <a:t>ALTERNATIVE APPROACH – TOP-TOP CONSTRUCTION</a:t>
            </a:r>
            <a:endParaRPr lang="en-SG" sz="1571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05975"/>
            <a:ext cx="9143996" cy="4956045"/>
          </a:xfrm>
          <a:prstGeom prst="rect">
            <a:avLst/>
          </a:prstGeom>
          <a:ln w="6350">
            <a:noFill/>
          </a:ln>
        </p:spPr>
      </p:pic>
      <p:sp>
        <p:nvSpPr>
          <p:cNvPr id="6" name="Rectangle 5"/>
          <p:cNvSpPr/>
          <p:nvPr/>
        </p:nvSpPr>
        <p:spPr>
          <a:xfrm>
            <a:off x="1442357" y="6141928"/>
            <a:ext cx="6259286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43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CONSTRUCTION OF THE PROPOSED TOP-TOP CONSTRUCTION</a:t>
            </a:r>
            <a:endParaRPr lang="en-SG" sz="1143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099" y="554420"/>
            <a:ext cx="1097644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29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STAGE-6</a:t>
            </a:r>
            <a:endParaRPr lang="en-SG" sz="1429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87252" y="1173705"/>
            <a:ext cx="824265" cy="819291"/>
            <a:chOff x="3033817" y="5289482"/>
            <a:chExt cx="679184" cy="502993"/>
          </a:xfrm>
        </p:grpSpPr>
        <p:sp>
          <p:nvSpPr>
            <p:cNvPr id="9" name="Down Arrow 8"/>
            <p:cNvSpPr/>
            <p:nvPr/>
          </p:nvSpPr>
          <p:spPr>
            <a:xfrm rot="10800000">
              <a:off x="3118532" y="5532217"/>
              <a:ext cx="509754" cy="260258"/>
            </a:xfrm>
            <a:prstGeom prst="downArrow">
              <a:avLst/>
            </a:prstGeom>
            <a:solidFill>
              <a:srgbClr val="FFFF00">
                <a:alpha val="70000"/>
              </a:srgbClr>
            </a:solidFill>
            <a:ln>
              <a:solidFill>
                <a:schemeClr val="tx1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86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33817" y="5289482"/>
              <a:ext cx="679184" cy="19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29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5F ~ 6F</a:t>
              </a:r>
              <a:endParaRPr lang="en-SG" sz="1429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64800" y="2643030"/>
            <a:ext cx="886755" cy="2863717"/>
            <a:chOff x="7930724" y="3700242"/>
            <a:chExt cx="1241458" cy="4009204"/>
          </a:xfrm>
        </p:grpSpPr>
        <p:sp>
          <p:nvSpPr>
            <p:cNvPr id="12" name="TextBox 11"/>
            <p:cNvSpPr txBox="1"/>
            <p:nvPr/>
          </p:nvSpPr>
          <p:spPr>
            <a:xfrm>
              <a:off x="8042912" y="6815049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B3 +93.10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4424" y="6268152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B2 +99.10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2898" y="5737742"/>
              <a:ext cx="1129284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B1 +104.60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0800000">
              <a:off x="7930728" y="749325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7463" y="7333945"/>
              <a:ext cx="103502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B4 +86.90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49618" y="4175731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2F +116.60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49765" y="3700242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3F +122.60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7930727" y="6987521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0" name="Isosceles Triangle 19"/>
            <p:cNvSpPr/>
            <p:nvPr/>
          </p:nvSpPr>
          <p:spPr>
            <a:xfrm rot="10800000">
              <a:off x="7930727" y="6430137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7930726" y="589899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2" name="Isosceles Triangle 21"/>
            <p:cNvSpPr/>
            <p:nvPr/>
          </p:nvSpPr>
          <p:spPr>
            <a:xfrm rot="10800000">
              <a:off x="7930725" y="4334655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3" name="Isosceles Triangle 22"/>
            <p:cNvSpPr/>
            <p:nvPr/>
          </p:nvSpPr>
          <p:spPr>
            <a:xfrm rot="10800000">
              <a:off x="7930724" y="3857552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30207" y="554420"/>
            <a:ext cx="1703666" cy="1738557"/>
            <a:chOff x="10262289" y="776188"/>
            <a:chExt cx="2385133" cy="243397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290" y="776188"/>
              <a:ext cx="2385132" cy="2014005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10262289" y="2834666"/>
              <a:ext cx="2385133" cy="37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 u="sng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143" dirty="0"/>
                <a:t>KEYPLAN</a:t>
              </a:r>
              <a:endParaRPr lang="en-SG" sz="1143" dirty="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7427686" y="1121307"/>
            <a:ext cx="1560286" cy="152400"/>
          </a:xfrm>
          <a:custGeom>
            <a:avLst/>
            <a:gdLst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4112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78560 w 1371600"/>
              <a:gd name="connsiteY5" fmla="*/ 187960 h 198120"/>
              <a:gd name="connsiteX0" fmla="*/ 182880 w 1356360"/>
              <a:gd name="connsiteY0" fmla="*/ 198120 h 198120"/>
              <a:gd name="connsiteX1" fmla="*/ 5080 w 1356360"/>
              <a:gd name="connsiteY1" fmla="*/ 0 h 198120"/>
              <a:gd name="connsiteX2" fmla="*/ 0 w 1356360"/>
              <a:gd name="connsiteY2" fmla="*/ 198120 h 198120"/>
              <a:gd name="connsiteX3" fmla="*/ 1356360 w 1356360"/>
              <a:gd name="connsiteY3" fmla="*/ 182880 h 198120"/>
              <a:gd name="connsiteX4" fmla="*/ 1341120 w 1356360"/>
              <a:gd name="connsiteY4" fmla="*/ 0 h 198120"/>
              <a:gd name="connsiteX5" fmla="*/ 1163320 w 1356360"/>
              <a:gd name="connsiteY5" fmla="*/ 187960 h 19812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41120 w 1356360"/>
              <a:gd name="connsiteY4" fmla="*/ 5080 h 203200"/>
              <a:gd name="connsiteX5" fmla="*/ 1163320 w 1356360"/>
              <a:gd name="connsiteY5" fmla="*/ 193040 h 20320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51280 w 1356360"/>
              <a:gd name="connsiteY4" fmla="*/ 5080 h 203200"/>
              <a:gd name="connsiteX5" fmla="*/ 1163320 w 1356360"/>
              <a:gd name="connsiteY5" fmla="*/ 193040 h 203200"/>
              <a:gd name="connsiteX0" fmla="*/ 182880 w 2179320"/>
              <a:gd name="connsiteY0" fmla="*/ 203200 h 218440"/>
              <a:gd name="connsiteX1" fmla="*/ 0 w 2179320"/>
              <a:gd name="connsiteY1" fmla="*/ 0 h 218440"/>
              <a:gd name="connsiteX2" fmla="*/ 0 w 2179320"/>
              <a:gd name="connsiteY2" fmla="*/ 203200 h 218440"/>
              <a:gd name="connsiteX3" fmla="*/ 2179320 w 2179320"/>
              <a:gd name="connsiteY3" fmla="*/ 218440 h 218440"/>
              <a:gd name="connsiteX4" fmla="*/ 1351280 w 2179320"/>
              <a:gd name="connsiteY4" fmla="*/ 5080 h 218440"/>
              <a:gd name="connsiteX5" fmla="*/ 1163320 w 217932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11633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269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11680 w 2184400"/>
              <a:gd name="connsiteY5" fmla="*/ 213360 h 218440"/>
              <a:gd name="connsiteX0" fmla="*/ 182880 w 2184400"/>
              <a:gd name="connsiteY0" fmla="*/ 203200 h 213360"/>
              <a:gd name="connsiteX1" fmla="*/ 0 w 2184400"/>
              <a:gd name="connsiteY1" fmla="*/ 0 h 213360"/>
              <a:gd name="connsiteX2" fmla="*/ 0 w 2184400"/>
              <a:gd name="connsiteY2" fmla="*/ 203200 h 213360"/>
              <a:gd name="connsiteX3" fmla="*/ 2179320 w 2184400"/>
              <a:gd name="connsiteY3" fmla="*/ 208280 h 213360"/>
              <a:gd name="connsiteX4" fmla="*/ 2184400 w 2184400"/>
              <a:gd name="connsiteY4" fmla="*/ 20320 h 213360"/>
              <a:gd name="connsiteX5" fmla="*/ 2011680 w 2184400"/>
              <a:gd name="connsiteY5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4400" h="213360">
                <a:moveTo>
                  <a:pt x="182880" y="203200"/>
                </a:moveTo>
                <a:lnTo>
                  <a:pt x="0" y="0"/>
                </a:lnTo>
                <a:lnTo>
                  <a:pt x="0" y="203200"/>
                </a:lnTo>
                <a:lnTo>
                  <a:pt x="2179320" y="208280"/>
                </a:lnTo>
                <a:lnTo>
                  <a:pt x="2184400" y="20320"/>
                </a:lnTo>
                <a:lnTo>
                  <a:pt x="2011680" y="213360"/>
                </a:lnTo>
              </a:path>
            </a:pathLst>
          </a:cu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86"/>
          </a:p>
        </p:txBody>
      </p:sp>
      <p:sp>
        <p:nvSpPr>
          <p:cNvPr id="29" name="TextBox 28"/>
          <p:cNvSpPr txBox="1"/>
          <p:nvPr/>
        </p:nvSpPr>
        <p:spPr>
          <a:xfrm>
            <a:off x="241299" y="-645123"/>
            <a:ext cx="791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matte">
            <a:bevelT w="12700"/>
            <a:bevelB w="12700"/>
          </a:sp3d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277679" y="6712857"/>
            <a:ext cx="866321" cy="224518"/>
          </a:xfrm>
        </p:spPr>
        <p:txBody>
          <a:bodyPr/>
          <a:lstStyle/>
          <a:p>
            <a:fld id="{9C919176-660C-403D-A83A-C0EB33953172}" type="slidenum">
              <a:rPr lang="en-SG" smtClean="0"/>
              <a:t>10</a:t>
            </a:fld>
            <a:endParaRPr lang="en-SG"/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9EE9B806-D78E-4F65-9F2D-2AFC1D79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7767"/>
            <a:ext cx="6158339" cy="247694"/>
          </a:xfrm>
        </p:spPr>
        <p:txBody>
          <a:bodyPr/>
          <a:lstStyle/>
          <a:p>
            <a:r>
              <a:rPr lang="en-SG" dirty="0"/>
              <a:t>CONSTRUCTION SEQUENCE (OVERVIEW)</a:t>
            </a:r>
          </a:p>
        </p:txBody>
      </p:sp>
    </p:spTree>
    <p:extLst>
      <p:ext uri="{BB962C8B-B14F-4D97-AF65-F5344CB8AC3E}">
        <p14:creationId xmlns:p14="http://schemas.microsoft.com/office/powerpoint/2010/main" val="16501408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048965" y="-643559"/>
            <a:ext cx="5971425" cy="410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1071" b="1" dirty="0">
                <a:latin typeface="Arial" panose="020B0604020202020204" pitchFamily="34" charset="0"/>
                <a:cs typeface="Arial" panose="020B0604020202020204" pitchFamily="34" charset="0"/>
              </a:rPr>
              <a:t>CIVIL &amp; STRUCTURAL:</a:t>
            </a:r>
          </a:p>
          <a:p>
            <a:r>
              <a:rPr lang="en-US" sz="1571" b="1" i="1" dirty="0">
                <a:latin typeface="Arial" panose="020B0604020202020204" pitchFamily="34" charset="0"/>
                <a:cs typeface="Arial" panose="020B0604020202020204" pitchFamily="34" charset="0"/>
              </a:rPr>
              <a:t>ALTERNATIVE APPROACH – TOP-TOP CONSTRUCTION</a:t>
            </a:r>
            <a:endParaRPr lang="en-SG" sz="1571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005975"/>
            <a:ext cx="9143994" cy="4956045"/>
          </a:xfrm>
          <a:prstGeom prst="rect">
            <a:avLst/>
          </a:prstGeom>
          <a:ln w="6350">
            <a:noFill/>
          </a:ln>
        </p:spPr>
      </p:pic>
      <p:sp>
        <p:nvSpPr>
          <p:cNvPr id="6" name="Rectangle 5"/>
          <p:cNvSpPr/>
          <p:nvPr/>
        </p:nvSpPr>
        <p:spPr>
          <a:xfrm>
            <a:off x="1442357" y="6141928"/>
            <a:ext cx="6259286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43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CONSTRUCTION OF THE PROPOSED TOP-TOP CONSTRUCTION</a:t>
            </a:r>
            <a:endParaRPr lang="en-SG" sz="1143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099" y="554420"/>
            <a:ext cx="1097644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29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STAGE-7</a:t>
            </a:r>
            <a:endParaRPr lang="en-SG" sz="1429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87252" y="1173705"/>
            <a:ext cx="824265" cy="819291"/>
            <a:chOff x="3033817" y="5289482"/>
            <a:chExt cx="679184" cy="502993"/>
          </a:xfrm>
        </p:grpSpPr>
        <p:sp>
          <p:nvSpPr>
            <p:cNvPr id="9" name="Down Arrow 8"/>
            <p:cNvSpPr/>
            <p:nvPr/>
          </p:nvSpPr>
          <p:spPr>
            <a:xfrm rot="10800000">
              <a:off x="3118532" y="5532217"/>
              <a:ext cx="509754" cy="260258"/>
            </a:xfrm>
            <a:prstGeom prst="downArrow">
              <a:avLst/>
            </a:prstGeom>
            <a:solidFill>
              <a:srgbClr val="FFFF00">
                <a:alpha val="70000"/>
              </a:srgbClr>
            </a:solidFill>
            <a:ln>
              <a:solidFill>
                <a:schemeClr val="tx1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86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33817" y="5289482"/>
              <a:ext cx="679184" cy="19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29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8F ~ 9F</a:t>
              </a:r>
              <a:endParaRPr lang="en-SG" sz="1429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64800" y="2643030"/>
            <a:ext cx="886755" cy="2863717"/>
            <a:chOff x="7930724" y="3700242"/>
            <a:chExt cx="1241458" cy="4009204"/>
          </a:xfrm>
        </p:grpSpPr>
        <p:sp>
          <p:nvSpPr>
            <p:cNvPr id="13" name="TextBox 12"/>
            <p:cNvSpPr txBox="1"/>
            <p:nvPr/>
          </p:nvSpPr>
          <p:spPr>
            <a:xfrm>
              <a:off x="8042912" y="6815049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B3 +93.10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4424" y="6268152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B2 +99.10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2898" y="5737742"/>
              <a:ext cx="1129284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B1 +104.60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7930728" y="749325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47463" y="7333945"/>
              <a:ext cx="103502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B4 +86.90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49618" y="4175731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2F +116.60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49765" y="3700242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3F +122.60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7930727" y="6987521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2" name="Isosceles Triangle 21"/>
            <p:cNvSpPr/>
            <p:nvPr/>
          </p:nvSpPr>
          <p:spPr>
            <a:xfrm rot="10800000">
              <a:off x="7930727" y="6430137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3" name="Isosceles Triangle 22"/>
            <p:cNvSpPr/>
            <p:nvPr/>
          </p:nvSpPr>
          <p:spPr>
            <a:xfrm rot="10800000">
              <a:off x="7930726" y="589899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7930725" y="4334655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6" name="Isosceles Triangle 25"/>
            <p:cNvSpPr/>
            <p:nvPr/>
          </p:nvSpPr>
          <p:spPr>
            <a:xfrm rot="10800000">
              <a:off x="7930724" y="3857552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30207" y="554420"/>
            <a:ext cx="1703666" cy="1738557"/>
            <a:chOff x="10262289" y="776188"/>
            <a:chExt cx="2385133" cy="243397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290" y="776188"/>
              <a:ext cx="2385132" cy="2014005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TextBox 33"/>
            <p:cNvSpPr txBox="1"/>
            <p:nvPr/>
          </p:nvSpPr>
          <p:spPr>
            <a:xfrm>
              <a:off x="10262289" y="2834666"/>
              <a:ext cx="2385133" cy="37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 u="sng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143" dirty="0"/>
                <a:t>KEYPLAN</a:t>
              </a:r>
              <a:endParaRPr lang="en-SG" sz="1143" dirty="0"/>
            </a:p>
          </p:txBody>
        </p:sp>
      </p:grpSp>
      <p:sp>
        <p:nvSpPr>
          <p:cNvPr id="36" name="Freeform 35"/>
          <p:cNvSpPr/>
          <p:nvPr/>
        </p:nvSpPr>
        <p:spPr>
          <a:xfrm>
            <a:off x="7427686" y="1121307"/>
            <a:ext cx="1560286" cy="152400"/>
          </a:xfrm>
          <a:custGeom>
            <a:avLst/>
            <a:gdLst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4112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78560 w 1371600"/>
              <a:gd name="connsiteY5" fmla="*/ 187960 h 198120"/>
              <a:gd name="connsiteX0" fmla="*/ 182880 w 1356360"/>
              <a:gd name="connsiteY0" fmla="*/ 198120 h 198120"/>
              <a:gd name="connsiteX1" fmla="*/ 5080 w 1356360"/>
              <a:gd name="connsiteY1" fmla="*/ 0 h 198120"/>
              <a:gd name="connsiteX2" fmla="*/ 0 w 1356360"/>
              <a:gd name="connsiteY2" fmla="*/ 198120 h 198120"/>
              <a:gd name="connsiteX3" fmla="*/ 1356360 w 1356360"/>
              <a:gd name="connsiteY3" fmla="*/ 182880 h 198120"/>
              <a:gd name="connsiteX4" fmla="*/ 1341120 w 1356360"/>
              <a:gd name="connsiteY4" fmla="*/ 0 h 198120"/>
              <a:gd name="connsiteX5" fmla="*/ 1163320 w 1356360"/>
              <a:gd name="connsiteY5" fmla="*/ 187960 h 19812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41120 w 1356360"/>
              <a:gd name="connsiteY4" fmla="*/ 5080 h 203200"/>
              <a:gd name="connsiteX5" fmla="*/ 1163320 w 1356360"/>
              <a:gd name="connsiteY5" fmla="*/ 193040 h 20320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51280 w 1356360"/>
              <a:gd name="connsiteY4" fmla="*/ 5080 h 203200"/>
              <a:gd name="connsiteX5" fmla="*/ 1163320 w 1356360"/>
              <a:gd name="connsiteY5" fmla="*/ 193040 h 203200"/>
              <a:gd name="connsiteX0" fmla="*/ 182880 w 2179320"/>
              <a:gd name="connsiteY0" fmla="*/ 203200 h 218440"/>
              <a:gd name="connsiteX1" fmla="*/ 0 w 2179320"/>
              <a:gd name="connsiteY1" fmla="*/ 0 h 218440"/>
              <a:gd name="connsiteX2" fmla="*/ 0 w 2179320"/>
              <a:gd name="connsiteY2" fmla="*/ 203200 h 218440"/>
              <a:gd name="connsiteX3" fmla="*/ 2179320 w 2179320"/>
              <a:gd name="connsiteY3" fmla="*/ 218440 h 218440"/>
              <a:gd name="connsiteX4" fmla="*/ 1351280 w 2179320"/>
              <a:gd name="connsiteY4" fmla="*/ 5080 h 218440"/>
              <a:gd name="connsiteX5" fmla="*/ 1163320 w 217932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11633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269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11680 w 2184400"/>
              <a:gd name="connsiteY5" fmla="*/ 213360 h 218440"/>
              <a:gd name="connsiteX0" fmla="*/ 182880 w 2184400"/>
              <a:gd name="connsiteY0" fmla="*/ 203200 h 213360"/>
              <a:gd name="connsiteX1" fmla="*/ 0 w 2184400"/>
              <a:gd name="connsiteY1" fmla="*/ 0 h 213360"/>
              <a:gd name="connsiteX2" fmla="*/ 0 w 2184400"/>
              <a:gd name="connsiteY2" fmla="*/ 203200 h 213360"/>
              <a:gd name="connsiteX3" fmla="*/ 2179320 w 2184400"/>
              <a:gd name="connsiteY3" fmla="*/ 208280 h 213360"/>
              <a:gd name="connsiteX4" fmla="*/ 2184400 w 2184400"/>
              <a:gd name="connsiteY4" fmla="*/ 20320 h 213360"/>
              <a:gd name="connsiteX5" fmla="*/ 2011680 w 2184400"/>
              <a:gd name="connsiteY5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4400" h="213360">
                <a:moveTo>
                  <a:pt x="182880" y="203200"/>
                </a:moveTo>
                <a:lnTo>
                  <a:pt x="0" y="0"/>
                </a:lnTo>
                <a:lnTo>
                  <a:pt x="0" y="203200"/>
                </a:lnTo>
                <a:lnTo>
                  <a:pt x="2179320" y="208280"/>
                </a:lnTo>
                <a:lnTo>
                  <a:pt x="2184400" y="20320"/>
                </a:lnTo>
                <a:lnTo>
                  <a:pt x="2011680" y="213360"/>
                </a:lnTo>
              </a:path>
            </a:pathLst>
          </a:cu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86"/>
          </a:p>
        </p:txBody>
      </p:sp>
      <p:sp>
        <p:nvSpPr>
          <p:cNvPr id="29" name="TextBox 28"/>
          <p:cNvSpPr txBox="1"/>
          <p:nvPr/>
        </p:nvSpPr>
        <p:spPr>
          <a:xfrm>
            <a:off x="159656" y="-624812"/>
            <a:ext cx="791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matte">
            <a:bevelT w="12700"/>
            <a:bevelB w="12700"/>
          </a:sp3d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277679" y="6712857"/>
            <a:ext cx="866321" cy="224518"/>
          </a:xfrm>
        </p:spPr>
        <p:txBody>
          <a:bodyPr/>
          <a:lstStyle/>
          <a:p>
            <a:fld id="{9C919176-660C-403D-A83A-C0EB33953172}" type="slidenum">
              <a:rPr lang="en-SG" smtClean="0"/>
              <a:t>11</a:t>
            </a:fld>
            <a:endParaRPr lang="en-SG"/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7F3DFE07-BC6E-4A7E-9A0F-E54528F1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7767"/>
            <a:ext cx="6158339" cy="247694"/>
          </a:xfrm>
        </p:spPr>
        <p:txBody>
          <a:bodyPr/>
          <a:lstStyle/>
          <a:p>
            <a:r>
              <a:rPr lang="en-SG" dirty="0"/>
              <a:t>CONSTRUCTION SEQUENCE (OVERVIEW)</a:t>
            </a:r>
          </a:p>
        </p:txBody>
      </p:sp>
    </p:spTree>
    <p:extLst>
      <p:ext uri="{BB962C8B-B14F-4D97-AF65-F5344CB8AC3E}">
        <p14:creationId xmlns:p14="http://schemas.microsoft.com/office/powerpoint/2010/main" val="1995974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054408" y="-663871"/>
            <a:ext cx="5971425" cy="410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1071" b="1" dirty="0">
                <a:latin typeface="Arial" panose="020B0604020202020204" pitchFamily="34" charset="0"/>
                <a:cs typeface="Arial" panose="020B0604020202020204" pitchFamily="34" charset="0"/>
              </a:rPr>
              <a:t>CIVIL &amp; STRUCTURAL:</a:t>
            </a:r>
          </a:p>
          <a:p>
            <a:r>
              <a:rPr lang="en-US" sz="1571" b="1" i="1" dirty="0">
                <a:latin typeface="Arial" panose="020B0604020202020204" pitchFamily="34" charset="0"/>
                <a:cs typeface="Arial" panose="020B0604020202020204" pitchFamily="34" charset="0"/>
              </a:rPr>
              <a:t>ALTERNATIVE APPROACH – TOP-TOP CONSTRUCTION</a:t>
            </a:r>
            <a:endParaRPr lang="en-SG" sz="1571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005975"/>
            <a:ext cx="9143994" cy="4956044"/>
          </a:xfrm>
          <a:prstGeom prst="rect">
            <a:avLst/>
          </a:prstGeom>
          <a:ln w="6350">
            <a:noFill/>
          </a:ln>
        </p:spPr>
      </p:pic>
      <p:sp>
        <p:nvSpPr>
          <p:cNvPr id="6" name="Rectangle 5"/>
          <p:cNvSpPr/>
          <p:nvPr/>
        </p:nvSpPr>
        <p:spPr>
          <a:xfrm>
            <a:off x="1442357" y="6141928"/>
            <a:ext cx="6259286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43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CONSTRUCTION OF THE PROPOSED TOP-TOP CONSTRUCTION</a:t>
            </a:r>
            <a:endParaRPr lang="en-SG" sz="1143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099" y="554420"/>
            <a:ext cx="1097644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29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STAGE-8</a:t>
            </a:r>
            <a:endParaRPr lang="en-SG" sz="1429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284659" y="1173705"/>
            <a:ext cx="1029450" cy="819291"/>
            <a:chOff x="2949281" y="5289482"/>
            <a:chExt cx="848254" cy="502993"/>
          </a:xfrm>
        </p:grpSpPr>
        <p:sp>
          <p:nvSpPr>
            <p:cNvPr id="9" name="Down Arrow 8"/>
            <p:cNvSpPr/>
            <p:nvPr/>
          </p:nvSpPr>
          <p:spPr>
            <a:xfrm rot="10800000">
              <a:off x="3118532" y="5532217"/>
              <a:ext cx="509754" cy="260258"/>
            </a:xfrm>
            <a:prstGeom prst="downArrow">
              <a:avLst/>
            </a:prstGeom>
            <a:solidFill>
              <a:srgbClr val="FFFF00">
                <a:alpha val="70000"/>
              </a:srgbClr>
            </a:solidFill>
            <a:ln>
              <a:solidFill>
                <a:schemeClr val="tx1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86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49281" y="5289482"/>
              <a:ext cx="848254" cy="19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29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12F ~ 13F</a:t>
              </a:r>
              <a:endParaRPr lang="en-SG" sz="1429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64800" y="2643030"/>
            <a:ext cx="886755" cy="2863717"/>
            <a:chOff x="7930724" y="3700242"/>
            <a:chExt cx="1241458" cy="4009204"/>
          </a:xfrm>
        </p:grpSpPr>
        <p:sp>
          <p:nvSpPr>
            <p:cNvPr id="22" name="TextBox 21"/>
            <p:cNvSpPr txBox="1"/>
            <p:nvPr/>
          </p:nvSpPr>
          <p:spPr>
            <a:xfrm>
              <a:off x="8042912" y="6815049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B3 +93.10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44424" y="6268152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B2 +99.10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42898" y="5737742"/>
              <a:ext cx="1129284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B1 +104.60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7930728" y="749325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47463" y="7333945"/>
              <a:ext cx="103502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B4 +86.90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49618" y="4175731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2F +116.60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765" y="3700242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3F +122.60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42898" y="5108383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1F +110.60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7930727" y="6987521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9" name="Isosceles Triangle 28"/>
            <p:cNvSpPr/>
            <p:nvPr/>
          </p:nvSpPr>
          <p:spPr>
            <a:xfrm rot="10800000">
              <a:off x="7930727" y="6430137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30" name="Isosceles Triangle 29"/>
            <p:cNvSpPr/>
            <p:nvPr/>
          </p:nvSpPr>
          <p:spPr>
            <a:xfrm rot="10800000">
              <a:off x="7930726" y="589899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31" name="Isosceles Triangle 30"/>
            <p:cNvSpPr/>
            <p:nvPr/>
          </p:nvSpPr>
          <p:spPr>
            <a:xfrm rot="10800000">
              <a:off x="7930725" y="5274861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32" name="Isosceles Triangle 31"/>
            <p:cNvSpPr/>
            <p:nvPr/>
          </p:nvSpPr>
          <p:spPr>
            <a:xfrm rot="10800000">
              <a:off x="7930725" y="4334655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33" name="Isosceles Triangle 32"/>
            <p:cNvSpPr/>
            <p:nvPr/>
          </p:nvSpPr>
          <p:spPr>
            <a:xfrm rot="10800000">
              <a:off x="7930724" y="3857552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30207" y="554420"/>
            <a:ext cx="1703666" cy="1738557"/>
            <a:chOff x="10262289" y="776188"/>
            <a:chExt cx="2385133" cy="243397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290" y="776188"/>
              <a:ext cx="2385132" cy="2014005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TextBox 36"/>
            <p:cNvSpPr txBox="1"/>
            <p:nvPr/>
          </p:nvSpPr>
          <p:spPr>
            <a:xfrm>
              <a:off x="10262289" y="2834666"/>
              <a:ext cx="2385133" cy="37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 u="sng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143" dirty="0"/>
                <a:t>KEYPLAN</a:t>
              </a:r>
              <a:endParaRPr lang="en-SG" sz="1143" dirty="0"/>
            </a:p>
          </p:txBody>
        </p:sp>
      </p:grpSp>
      <p:sp>
        <p:nvSpPr>
          <p:cNvPr id="40" name="Freeform 39"/>
          <p:cNvSpPr/>
          <p:nvPr/>
        </p:nvSpPr>
        <p:spPr>
          <a:xfrm>
            <a:off x="7427686" y="1121307"/>
            <a:ext cx="1560286" cy="152400"/>
          </a:xfrm>
          <a:custGeom>
            <a:avLst/>
            <a:gdLst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4112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78560 w 1371600"/>
              <a:gd name="connsiteY5" fmla="*/ 187960 h 198120"/>
              <a:gd name="connsiteX0" fmla="*/ 182880 w 1356360"/>
              <a:gd name="connsiteY0" fmla="*/ 198120 h 198120"/>
              <a:gd name="connsiteX1" fmla="*/ 5080 w 1356360"/>
              <a:gd name="connsiteY1" fmla="*/ 0 h 198120"/>
              <a:gd name="connsiteX2" fmla="*/ 0 w 1356360"/>
              <a:gd name="connsiteY2" fmla="*/ 198120 h 198120"/>
              <a:gd name="connsiteX3" fmla="*/ 1356360 w 1356360"/>
              <a:gd name="connsiteY3" fmla="*/ 182880 h 198120"/>
              <a:gd name="connsiteX4" fmla="*/ 1341120 w 1356360"/>
              <a:gd name="connsiteY4" fmla="*/ 0 h 198120"/>
              <a:gd name="connsiteX5" fmla="*/ 1163320 w 1356360"/>
              <a:gd name="connsiteY5" fmla="*/ 187960 h 19812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41120 w 1356360"/>
              <a:gd name="connsiteY4" fmla="*/ 5080 h 203200"/>
              <a:gd name="connsiteX5" fmla="*/ 1163320 w 1356360"/>
              <a:gd name="connsiteY5" fmla="*/ 193040 h 20320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51280 w 1356360"/>
              <a:gd name="connsiteY4" fmla="*/ 5080 h 203200"/>
              <a:gd name="connsiteX5" fmla="*/ 1163320 w 1356360"/>
              <a:gd name="connsiteY5" fmla="*/ 193040 h 203200"/>
              <a:gd name="connsiteX0" fmla="*/ 182880 w 2179320"/>
              <a:gd name="connsiteY0" fmla="*/ 203200 h 218440"/>
              <a:gd name="connsiteX1" fmla="*/ 0 w 2179320"/>
              <a:gd name="connsiteY1" fmla="*/ 0 h 218440"/>
              <a:gd name="connsiteX2" fmla="*/ 0 w 2179320"/>
              <a:gd name="connsiteY2" fmla="*/ 203200 h 218440"/>
              <a:gd name="connsiteX3" fmla="*/ 2179320 w 2179320"/>
              <a:gd name="connsiteY3" fmla="*/ 218440 h 218440"/>
              <a:gd name="connsiteX4" fmla="*/ 1351280 w 2179320"/>
              <a:gd name="connsiteY4" fmla="*/ 5080 h 218440"/>
              <a:gd name="connsiteX5" fmla="*/ 1163320 w 217932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11633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269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11680 w 2184400"/>
              <a:gd name="connsiteY5" fmla="*/ 213360 h 218440"/>
              <a:gd name="connsiteX0" fmla="*/ 182880 w 2184400"/>
              <a:gd name="connsiteY0" fmla="*/ 203200 h 213360"/>
              <a:gd name="connsiteX1" fmla="*/ 0 w 2184400"/>
              <a:gd name="connsiteY1" fmla="*/ 0 h 213360"/>
              <a:gd name="connsiteX2" fmla="*/ 0 w 2184400"/>
              <a:gd name="connsiteY2" fmla="*/ 203200 h 213360"/>
              <a:gd name="connsiteX3" fmla="*/ 2179320 w 2184400"/>
              <a:gd name="connsiteY3" fmla="*/ 208280 h 213360"/>
              <a:gd name="connsiteX4" fmla="*/ 2184400 w 2184400"/>
              <a:gd name="connsiteY4" fmla="*/ 20320 h 213360"/>
              <a:gd name="connsiteX5" fmla="*/ 2011680 w 2184400"/>
              <a:gd name="connsiteY5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4400" h="213360">
                <a:moveTo>
                  <a:pt x="182880" y="203200"/>
                </a:moveTo>
                <a:lnTo>
                  <a:pt x="0" y="0"/>
                </a:lnTo>
                <a:lnTo>
                  <a:pt x="0" y="203200"/>
                </a:lnTo>
                <a:lnTo>
                  <a:pt x="2179320" y="208280"/>
                </a:lnTo>
                <a:lnTo>
                  <a:pt x="2184400" y="20320"/>
                </a:lnTo>
                <a:lnTo>
                  <a:pt x="2011680" y="213360"/>
                </a:lnTo>
              </a:path>
            </a:pathLst>
          </a:cu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86"/>
          </a:p>
        </p:txBody>
      </p:sp>
      <p:sp>
        <p:nvSpPr>
          <p:cNvPr id="34" name="TextBox 33"/>
          <p:cNvSpPr txBox="1"/>
          <p:nvPr/>
        </p:nvSpPr>
        <p:spPr>
          <a:xfrm>
            <a:off x="165099" y="-645123"/>
            <a:ext cx="791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matte">
            <a:bevelT w="12700"/>
            <a:bevelB w="12700"/>
          </a:sp3d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277679" y="6712857"/>
            <a:ext cx="866321" cy="224518"/>
          </a:xfrm>
        </p:spPr>
        <p:txBody>
          <a:bodyPr/>
          <a:lstStyle/>
          <a:p>
            <a:fld id="{9C919176-660C-403D-A83A-C0EB33953172}" type="slidenum">
              <a:rPr lang="en-SG" smtClean="0"/>
              <a:t>12</a:t>
            </a:fld>
            <a:endParaRPr lang="en-SG"/>
          </a:p>
        </p:txBody>
      </p:sp>
      <p:sp>
        <p:nvSpPr>
          <p:cNvPr id="38" name="Title 4">
            <a:extLst>
              <a:ext uri="{FF2B5EF4-FFF2-40B4-BE49-F238E27FC236}">
                <a16:creationId xmlns:a16="http://schemas.microsoft.com/office/drawing/2014/main" id="{02D2F19C-9D84-495C-81AA-EE91D3FA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7767"/>
            <a:ext cx="6158339" cy="247694"/>
          </a:xfrm>
        </p:spPr>
        <p:txBody>
          <a:bodyPr/>
          <a:lstStyle/>
          <a:p>
            <a:r>
              <a:rPr lang="en-SG" dirty="0"/>
              <a:t>CONSTRUCTION SEQUENCE (OVERVIEW)</a:t>
            </a:r>
          </a:p>
        </p:txBody>
      </p:sp>
    </p:spTree>
    <p:extLst>
      <p:ext uri="{BB962C8B-B14F-4D97-AF65-F5344CB8AC3E}">
        <p14:creationId xmlns:p14="http://schemas.microsoft.com/office/powerpoint/2010/main" val="39907266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054408" y="-739268"/>
            <a:ext cx="5971425" cy="410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1071" b="1" dirty="0">
                <a:latin typeface="Arial" panose="020B0604020202020204" pitchFamily="34" charset="0"/>
                <a:cs typeface="Arial" panose="020B0604020202020204" pitchFamily="34" charset="0"/>
              </a:rPr>
              <a:t>CIVIL &amp; STRUCTURAL:</a:t>
            </a:r>
          </a:p>
          <a:p>
            <a:r>
              <a:rPr lang="en-US" sz="1571" b="1" i="1" dirty="0">
                <a:latin typeface="Arial" panose="020B0604020202020204" pitchFamily="34" charset="0"/>
                <a:cs typeface="Arial" panose="020B0604020202020204" pitchFamily="34" charset="0"/>
              </a:rPr>
              <a:t>ALTERNATIVE APPROACH – TOP-TOP CONSTRUCTION</a:t>
            </a:r>
            <a:endParaRPr lang="en-SG" sz="1571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429"/>
            <a:ext cx="9143994" cy="4956044"/>
          </a:xfrm>
          <a:prstGeom prst="rect">
            <a:avLst/>
          </a:prstGeom>
          <a:ln w="6350">
            <a:noFill/>
          </a:ln>
        </p:spPr>
      </p:pic>
      <p:sp>
        <p:nvSpPr>
          <p:cNvPr id="6" name="Rectangle 5"/>
          <p:cNvSpPr/>
          <p:nvPr/>
        </p:nvSpPr>
        <p:spPr>
          <a:xfrm>
            <a:off x="1442357" y="6141928"/>
            <a:ext cx="6259286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43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CONSTRUCTION OF THE PROPOSED TOP-TOP CONSTRUCTION</a:t>
            </a:r>
            <a:endParaRPr lang="en-SG" sz="1143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099" y="554420"/>
            <a:ext cx="1097644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29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STAGE-9</a:t>
            </a:r>
            <a:endParaRPr lang="en-SG" sz="1429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90063" y="1173705"/>
            <a:ext cx="618643" cy="819291"/>
            <a:chOff x="3118532" y="5289482"/>
            <a:chExt cx="509754" cy="502993"/>
          </a:xfrm>
        </p:grpSpPr>
        <p:sp>
          <p:nvSpPr>
            <p:cNvPr id="9" name="Down Arrow 8"/>
            <p:cNvSpPr/>
            <p:nvPr/>
          </p:nvSpPr>
          <p:spPr>
            <a:xfrm rot="10800000">
              <a:off x="3118532" y="5532217"/>
              <a:ext cx="509754" cy="260258"/>
            </a:xfrm>
            <a:prstGeom prst="downArrow">
              <a:avLst/>
            </a:prstGeom>
            <a:solidFill>
              <a:srgbClr val="FFFF00">
                <a:alpha val="70000"/>
              </a:srgbClr>
            </a:solidFill>
            <a:ln>
              <a:solidFill>
                <a:schemeClr val="tx1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86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66562" y="5289482"/>
              <a:ext cx="413692" cy="19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29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24F</a:t>
              </a:r>
              <a:endParaRPr lang="en-SG" sz="1429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64800" y="2643030"/>
            <a:ext cx="886755" cy="2863717"/>
            <a:chOff x="7930724" y="3700242"/>
            <a:chExt cx="1241458" cy="4009204"/>
          </a:xfrm>
        </p:grpSpPr>
        <p:sp>
          <p:nvSpPr>
            <p:cNvPr id="22" name="TextBox 21"/>
            <p:cNvSpPr txBox="1"/>
            <p:nvPr/>
          </p:nvSpPr>
          <p:spPr>
            <a:xfrm>
              <a:off x="8042912" y="6815049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B3 +93.10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44424" y="6268152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B2 +99.10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42898" y="5737742"/>
              <a:ext cx="1129284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B1 +104.60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7930728" y="749325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47463" y="7333945"/>
              <a:ext cx="103502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B4 +86.90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49618" y="4175731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2F +116.60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765" y="3700242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3F +122.60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42898" y="5108383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1F +110.60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7930727" y="6987521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9" name="Isosceles Triangle 28"/>
            <p:cNvSpPr/>
            <p:nvPr/>
          </p:nvSpPr>
          <p:spPr>
            <a:xfrm rot="10800000">
              <a:off x="7930727" y="6430137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30" name="Isosceles Triangle 29"/>
            <p:cNvSpPr/>
            <p:nvPr/>
          </p:nvSpPr>
          <p:spPr>
            <a:xfrm rot="10800000">
              <a:off x="7930726" y="589899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31" name="Isosceles Triangle 30"/>
            <p:cNvSpPr/>
            <p:nvPr/>
          </p:nvSpPr>
          <p:spPr>
            <a:xfrm rot="10800000">
              <a:off x="7930725" y="5274861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32" name="Isosceles Triangle 31"/>
            <p:cNvSpPr/>
            <p:nvPr/>
          </p:nvSpPr>
          <p:spPr>
            <a:xfrm rot="10800000">
              <a:off x="7930725" y="4334655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33" name="Isosceles Triangle 32"/>
            <p:cNvSpPr/>
            <p:nvPr/>
          </p:nvSpPr>
          <p:spPr>
            <a:xfrm rot="10800000">
              <a:off x="7930724" y="3857552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30207" y="554420"/>
            <a:ext cx="1703666" cy="1738557"/>
            <a:chOff x="10262289" y="776188"/>
            <a:chExt cx="2385133" cy="243397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290" y="776188"/>
              <a:ext cx="2385132" cy="2014005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TextBox 36"/>
            <p:cNvSpPr txBox="1"/>
            <p:nvPr/>
          </p:nvSpPr>
          <p:spPr>
            <a:xfrm>
              <a:off x="10262289" y="2834666"/>
              <a:ext cx="2385133" cy="37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 u="sng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143" dirty="0"/>
                <a:t>KEYPLAN</a:t>
              </a:r>
              <a:endParaRPr lang="en-SG" sz="1143" dirty="0"/>
            </a:p>
          </p:txBody>
        </p:sp>
      </p:grpSp>
      <p:sp>
        <p:nvSpPr>
          <p:cNvPr id="40" name="Freeform 39"/>
          <p:cNvSpPr/>
          <p:nvPr/>
        </p:nvSpPr>
        <p:spPr>
          <a:xfrm>
            <a:off x="7427686" y="1121307"/>
            <a:ext cx="1560286" cy="152400"/>
          </a:xfrm>
          <a:custGeom>
            <a:avLst/>
            <a:gdLst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4112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78560 w 1371600"/>
              <a:gd name="connsiteY5" fmla="*/ 187960 h 198120"/>
              <a:gd name="connsiteX0" fmla="*/ 182880 w 1356360"/>
              <a:gd name="connsiteY0" fmla="*/ 198120 h 198120"/>
              <a:gd name="connsiteX1" fmla="*/ 5080 w 1356360"/>
              <a:gd name="connsiteY1" fmla="*/ 0 h 198120"/>
              <a:gd name="connsiteX2" fmla="*/ 0 w 1356360"/>
              <a:gd name="connsiteY2" fmla="*/ 198120 h 198120"/>
              <a:gd name="connsiteX3" fmla="*/ 1356360 w 1356360"/>
              <a:gd name="connsiteY3" fmla="*/ 182880 h 198120"/>
              <a:gd name="connsiteX4" fmla="*/ 1341120 w 1356360"/>
              <a:gd name="connsiteY4" fmla="*/ 0 h 198120"/>
              <a:gd name="connsiteX5" fmla="*/ 1163320 w 1356360"/>
              <a:gd name="connsiteY5" fmla="*/ 187960 h 19812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41120 w 1356360"/>
              <a:gd name="connsiteY4" fmla="*/ 5080 h 203200"/>
              <a:gd name="connsiteX5" fmla="*/ 1163320 w 1356360"/>
              <a:gd name="connsiteY5" fmla="*/ 193040 h 20320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51280 w 1356360"/>
              <a:gd name="connsiteY4" fmla="*/ 5080 h 203200"/>
              <a:gd name="connsiteX5" fmla="*/ 1163320 w 1356360"/>
              <a:gd name="connsiteY5" fmla="*/ 193040 h 203200"/>
              <a:gd name="connsiteX0" fmla="*/ 182880 w 2179320"/>
              <a:gd name="connsiteY0" fmla="*/ 203200 h 218440"/>
              <a:gd name="connsiteX1" fmla="*/ 0 w 2179320"/>
              <a:gd name="connsiteY1" fmla="*/ 0 h 218440"/>
              <a:gd name="connsiteX2" fmla="*/ 0 w 2179320"/>
              <a:gd name="connsiteY2" fmla="*/ 203200 h 218440"/>
              <a:gd name="connsiteX3" fmla="*/ 2179320 w 2179320"/>
              <a:gd name="connsiteY3" fmla="*/ 218440 h 218440"/>
              <a:gd name="connsiteX4" fmla="*/ 1351280 w 2179320"/>
              <a:gd name="connsiteY4" fmla="*/ 5080 h 218440"/>
              <a:gd name="connsiteX5" fmla="*/ 1163320 w 217932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11633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269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11680 w 2184400"/>
              <a:gd name="connsiteY5" fmla="*/ 213360 h 218440"/>
              <a:gd name="connsiteX0" fmla="*/ 182880 w 2184400"/>
              <a:gd name="connsiteY0" fmla="*/ 203200 h 213360"/>
              <a:gd name="connsiteX1" fmla="*/ 0 w 2184400"/>
              <a:gd name="connsiteY1" fmla="*/ 0 h 213360"/>
              <a:gd name="connsiteX2" fmla="*/ 0 w 2184400"/>
              <a:gd name="connsiteY2" fmla="*/ 203200 h 213360"/>
              <a:gd name="connsiteX3" fmla="*/ 2179320 w 2184400"/>
              <a:gd name="connsiteY3" fmla="*/ 208280 h 213360"/>
              <a:gd name="connsiteX4" fmla="*/ 2184400 w 2184400"/>
              <a:gd name="connsiteY4" fmla="*/ 20320 h 213360"/>
              <a:gd name="connsiteX5" fmla="*/ 2011680 w 2184400"/>
              <a:gd name="connsiteY5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4400" h="213360">
                <a:moveTo>
                  <a:pt x="182880" y="203200"/>
                </a:moveTo>
                <a:lnTo>
                  <a:pt x="0" y="0"/>
                </a:lnTo>
                <a:lnTo>
                  <a:pt x="0" y="203200"/>
                </a:lnTo>
                <a:lnTo>
                  <a:pt x="2179320" y="208280"/>
                </a:lnTo>
                <a:lnTo>
                  <a:pt x="2184400" y="20320"/>
                </a:lnTo>
                <a:lnTo>
                  <a:pt x="2011680" y="213360"/>
                </a:lnTo>
              </a:path>
            </a:pathLst>
          </a:cu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86"/>
          </a:p>
        </p:txBody>
      </p:sp>
      <p:grpSp>
        <p:nvGrpSpPr>
          <p:cNvPr id="34" name="Group 33"/>
          <p:cNvGrpSpPr/>
          <p:nvPr/>
        </p:nvGrpSpPr>
        <p:grpSpPr>
          <a:xfrm>
            <a:off x="6416481" y="564575"/>
            <a:ext cx="790564" cy="771429"/>
            <a:chOff x="11446497" y="1788137"/>
            <a:chExt cx="1106789" cy="1080000"/>
          </a:xfrm>
        </p:grpSpPr>
        <p:sp>
          <p:nvSpPr>
            <p:cNvPr id="38" name="Oval 37"/>
            <p:cNvSpPr/>
            <p:nvPr/>
          </p:nvSpPr>
          <p:spPr>
            <a:xfrm>
              <a:off x="11446497" y="1788137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rgbClr val="C00000"/>
                </a:gs>
                <a:gs pos="48000">
                  <a:srgbClr val="FF0000"/>
                </a:gs>
                <a:gs pos="100000">
                  <a:srgbClr val="FF33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57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495818" y="1970883"/>
              <a:ext cx="1057468" cy="621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86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M29</a:t>
              </a:r>
              <a:endParaRPr lang="en-SG" sz="2286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5099" y="-720520"/>
            <a:ext cx="791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matte">
            <a:bevelT w="12700"/>
            <a:bevelB w="12700"/>
          </a:sp3d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277679" y="6712857"/>
            <a:ext cx="866321" cy="224518"/>
          </a:xfrm>
        </p:spPr>
        <p:txBody>
          <a:bodyPr/>
          <a:lstStyle/>
          <a:p>
            <a:fld id="{9C919176-660C-403D-A83A-C0EB33953172}" type="slidenum">
              <a:rPr lang="en-SG" smtClean="0"/>
              <a:t>13</a:t>
            </a:fld>
            <a:endParaRPr lang="en-SG"/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1EE5B5B4-27C2-4839-B8FE-706AE3B1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7767"/>
            <a:ext cx="6158339" cy="247694"/>
          </a:xfrm>
        </p:spPr>
        <p:txBody>
          <a:bodyPr/>
          <a:lstStyle/>
          <a:p>
            <a:r>
              <a:rPr lang="en-SG" dirty="0"/>
              <a:t>CONSTRUCTION SEQUENCE (OVERVIEW)</a:t>
            </a:r>
          </a:p>
        </p:txBody>
      </p:sp>
    </p:spTree>
    <p:extLst>
      <p:ext uri="{BB962C8B-B14F-4D97-AF65-F5344CB8AC3E}">
        <p14:creationId xmlns:p14="http://schemas.microsoft.com/office/powerpoint/2010/main" val="29326216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72589-27D3-4023-91B6-78B36599D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3" y="919616"/>
            <a:ext cx="2079171" cy="2596243"/>
          </a:xfrm>
          <a:prstGeom prst="rect">
            <a:avLst/>
          </a:prstGeom>
        </p:spPr>
      </p:pic>
      <p:sp>
        <p:nvSpPr>
          <p:cNvPr id="10" name="Title 16">
            <a:extLst>
              <a:ext uri="{FF2B5EF4-FFF2-40B4-BE49-F238E27FC236}">
                <a16:creationId xmlns:a16="http://schemas.microsoft.com/office/drawing/2014/main" id="{FDBD2726-2F6D-4827-8812-759395CAB5E2}"/>
              </a:ext>
            </a:extLst>
          </p:cNvPr>
          <p:cNvSpPr txBox="1">
            <a:spLocks/>
          </p:cNvSpPr>
          <p:nvPr/>
        </p:nvSpPr>
        <p:spPr>
          <a:xfrm>
            <a:off x="108602" y="600821"/>
            <a:ext cx="8515350" cy="590939"/>
          </a:xfrm>
          <a:prstGeom prst="rect">
            <a:avLst/>
          </a:prstGeom>
        </p:spPr>
        <p:txBody>
          <a:bodyPr vert="horz" lIns="65314" tIns="32657" rIns="65314" bIns="32657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PBU Types &amp; Detail drawings</a:t>
            </a:r>
            <a:endParaRPr lang="en-SG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CA1728B-3A6C-42F6-B6EC-27F8EAAAA6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5920" y="6532563"/>
            <a:ext cx="2058080" cy="365125"/>
          </a:xfrm>
        </p:spPr>
        <p:txBody>
          <a:bodyPr/>
          <a:lstStyle/>
          <a:p>
            <a:fld id="{5E11A85B-02D8-4433-BF7D-2AC76120BFDD}" type="slidenum">
              <a:rPr lang="en-SG" smtClean="0"/>
              <a:pPr/>
              <a:t>14</a:t>
            </a:fld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24DC0-1217-47C6-BB1D-ED9D7D0A4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370" y="964974"/>
            <a:ext cx="2062843" cy="25309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255D21-6BFA-4FDC-8ED5-447C0F9C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532" y="975182"/>
            <a:ext cx="2051957" cy="2525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398106-E1D9-436E-A930-0C6A0B3B3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94" y="987277"/>
            <a:ext cx="2051957" cy="2547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FFB9A-7D5E-40DB-B1CE-6F848584F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87" y="3863294"/>
            <a:ext cx="2002971" cy="2623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D9D34-2D26-4EA8-924F-0B3FCC7AFB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534" y="3904873"/>
            <a:ext cx="2095500" cy="2541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C62083-2AED-44B2-8872-0F9A278A1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1233" y="3862916"/>
            <a:ext cx="2100943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47A0A-26FF-4BB3-87FA-73BC418874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3153" y="3966105"/>
            <a:ext cx="1970314" cy="2596243"/>
          </a:xfrm>
          <a:prstGeom prst="rect">
            <a:avLst/>
          </a:prstGeom>
        </p:spPr>
      </p:pic>
      <p:sp>
        <p:nvSpPr>
          <p:cNvPr id="13" name="Title 16">
            <a:extLst>
              <a:ext uri="{FF2B5EF4-FFF2-40B4-BE49-F238E27FC236}">
                <a16:creationId xmlns:a16="http://schemas.microsoft.com/office/drawing/2014/main" id="{50AFF973-414F-4281-97F5-4CCFFAC537B8}"/>
              </a:ext>
            </a:extLst>
          </p:cNvPr>
          <p:cNvSpPr txBox="1">
            <a:spLocks/>
          </p:cNvSpPr>
          <p:nvPr/>
        </p:nvSpPr>
        <p:spPr>
          <a:xfrm>
            <a:off x="226530" y="3515859"/>
            <a:ext cx="1486664" cy="2480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65314" tIns="32657" rIns="65314" bIns="32657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2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A1</a:t>
            </a:r>
            <a:endParaRPr lang="en-SG" sz="142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6">
            <a:extLst>
              <a:ext uri="{FF2B5EF4-FFF2-40B4-BE49-F238E27FC236}">
                <a16:creationId xmlns:a16="http://schemas.microsoft.com/office/drawing/2014/main" id="{0DA78525-3306-49D2-8805-08E892A58D45}"/>
              </a:ext>
            </a:extLst>
          </p:cNvPr>
          <p:cNvSpPr txBox="1">
            <a:spLocks/>
          </p:cNvSpPr>
          <p:nvPr/>
        </p:nvSpPr>
        <p:spPr>
          <a:xfrm>
            <a:off x="2410217" y="3511552"/>
            <a:ext cx="1486664" cy="2480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65314" tIns="32657" rIns="65314" bIns="32657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2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A2</a:t>
            </a:r>
            <a:endParaRPr lang="en-SG" sz="142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6">
            <a:extLst>
              <a:ext uri="{FF2B5EF4-FFF2-40B4-BE49-F238E27FC236}">
                <a16:creationId xmlns:a16="http://schemas.microsoft.com/office/drawing/2014/main" id="{C26D3F85-8EAB-4900-9190-F2BFF0E4C886}"/>
              </a:ext>
            </a:extLst>
          </p:cNvPr>
          <p:cNvSpPr txBox="1">
            <a:spLocks/>
          </p:cNvSpPr>
          <p:nvPr/>
        </p:nvSpPr>
        <p:spPr>
          <a:xfrm>
            <a:off x="4593904" y="3515859"/>
            <a:ext cx="1486664" cy="2480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65314" tIns="32657" rIns="65314" bIns="32657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2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A3</a:t>
            </a:r>
            <a:endParaRPr lang="en-SG" sz="142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1FAB61AD-AF71-4A6E-B495-37E802D1869F}"/>
              </a:ext>
            </a:extLst>
          </p:cNvPr>
          <p:cNvSpPr txBox="1">
            <a:spLocks/>
          </p:cNvSpPr>
          <p:nvPr/>
        </p:nvSpPr>
        <p:spPr>
          <a:xfrm>
            <a:off x="6777592" y="3511552"/>
            <a:ext cx="1486664" cy="2480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65314" tIns="32657" rIns="65314" bIns="32657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2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A4</a:t>
            </a:r>
            <a:endParaRPr lang="en-SG" sz="142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0AD87FD-86FA-4C21-BB35-73F9F3DEC6CB}"/>
              </a:ext>
            </a:extLst>
          </p:cNvPr>
          <p:cNvSpPr txBox="1">
            <a:spLocks/>
          </p:cNvSpPr>
          <p:nvPr/>
        </p:nvSpPr>
        <p:spPr>
          <a:xfrm>
            <a:off x="226530" y="6438314"/>
            <a:ext cx="1486664" cy="2480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65314" tIns="32657" rIns="65314" bIns="32657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2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B1</a:t>
            </a:r>
            <a:endParaRPr lang="en-SG" sz="142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6">
            <a:extLst>
              <a:ext uri="{FF2B5EF4-FFF2-40B4-BE49-F238E27FC236}">
                <a16:creationId xmlns:a16="http://schemas.microsoft.com/office/drawing/2014/main" id="{7CE6D425-4EA0-495C-A991-51D641D10C4C}"/>
              </a:ext>
            </a:extLst>
          </p:cNvPr>
          <p:cNvSpPr txBox="1">
            <a:spLocks/>
          </p:cNvSpPr>
          <p:nvPr/>
        </p:nvSpPr>
        <p:spPr>
          <a:xfrm>
            <a:off x="2410217" y="6434007"/>
            <a:ext cx="1486664" cy="2480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65314" tIns="32657" rIns="65314" bIns="32657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2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B2</a:t>
            </a:r>
            <a:endParaRPr lang="en-SG" sz="142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6">
            <a:extLst>
              <a:ext uri="{FF2B5EF4-FFF2-40B4-BE49-F238E27FC236}">
                <a16:creationId xmlns:a16="http://schemas.microsoft.com/office/drawing/2014/main" id="{09FF6CAE-BB40-4288-AF8C-946E3A1474B3}"/>
              </a:ext>
            </a:extLst>
          </p:cNvPr>
          <p:cNvSpPr txBox="1">
            <a:spLocks/>
          </p:cNvSpPr>
          <p:nvPr/>
        </p:nvSpPr>
        <p:spPr>
          <a:xfrm>
            <a:off x="4593904" y="6438314"/>
            <a:ext cx="1486664" cy="2480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65314" tIns="32657" rIns="65314" bIns="32657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2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B3</a:t>
            </a:r>
            <a:endParaRPr lang="en-SG" sz="142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6">
            <a:extLst>
              <a:ext uri="{FF2B5EF4-FFF2-40B4-BE49-F238E27FC236}">
                <a16:creationId xmlns:a16="http://schemas.microsoft.com/office/drawing/2014/main" id="{415B815E-7D91-4AD8-B7CD-D8D671F274E0}"/>
              </a:ext>
            </a:extLst>
          </p:cNvPr>
          <p:cNvSpPr txBox="1">
            <a:spLocks/>
          </p:cNvSpPr>
          <p:nvPr/>
        </p:nvSpPr>
        <p:spPr>
          <a:xfrm>
            <a:off x="6777592" y="6434007"/>
            <a:ext cx="1486664" cy="2480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65314" tIns="32657" rIns="65314" bIns="32657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2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B4</a:t>
            </a:r>
            <a:endParaRPr lang="en-SG" sz="142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2B9E56-5A2B-41D0-8EFD-0EEDBB7C7421}"/>
              </a:ext>
            </a:extLst>
          </p:cNvPr>
          <p:cNvCxnSpPr/>
          <p:nvPr/>
        </p:nvCxnSpPr>
        <p:spPr>
          <a:xfrm>
            <a:off x="7913288" y="895127"/>
            <a:ext cx="901959" cy="469608"/>
          </a:xfrm>
          <a:prstGeom prst="straightConnector1">
            <a:avLst/>
          </a:prstGeom>
          <a:ln w="444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E170424-C6F0-465B-B691-34CE134AE950}"/>
              </a:ext>
            </a:extLst>
          </p:cNvPr>
          <p:cNvSpPr txBox="1"/>
          <p:nvPr/>
        </p:nvSpPr>
        <p:spPr>
          <a:xfrm>
            <a:off x="8338672" y="593867"/>
            <a:ext cx="653397" cy="4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6" dirty="0">
                <a:solidFill>
                  <a:srgbClr val="FF0000"/>
                </a:solidFill>
              </a:rPr>
              <a:t>2040</a:t>
            </a:r>
          </a:p>
          <a:p>
            <a:r>
              <a:rPr lang="en-US" sz="1286" dirty="0">
                <a:solidFill>
                  <a:srgbClr val="FF0000"/>
                </a:solidFill>
              </a:rPr>
              <a:t>mm</a:t>
            </a:r>
            <a:endParaRPr lang="en-SG" sz="1286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6C028E-4A2C-40DA-B0E8-4F1929045447}"/>
              </a:ext>
            </a:extLst>
          </p:cNvPr>
          <p:cNvCxnSpPr>
            <a:cxnSpLocks/>
          </p:cNvCxnSpPr>
          <p:nvPr/>
        </p:nvCxnSpPr>
        <p:spPr>
          <a:xfrm flipV="1">
            <a:off x="6449179" y="798894"/>
            <a:ext cx="1051263" cy="418737"/>
          </a:xfrm>
          <a:prstGeom prst="straightConnector1">
            <a:avLst/>
          </a:prstGeom>
          <a:ln w="444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59B424-7B6D-42D3-B504-70CEAD31F62A}"/>
              </a:ext>
            </a:extLst>
          </p:cNvPr>
          <p:cNvSpPr txBox="1"/>
          <p:nvPr/>
        </p:nvSpPr>
        <p:spPr>
          <a:xfrm>
            <a:off x="6490597" y="523189"/>
            <a:ext cx="653397" cy="4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6" dirty="0">
                <a:solidFill>
                  <a:srgbClr val="FF0000"/>
                </a:solidFill>
              </a:rPr>
              <a:t>2040</a:t>
            </a:r>
          </a:p>
          <a:p>
            <a:r>
              <a:rPr lang="en-US" sz="1286" dirty="0">
                <a:solidFill>
                  <a:srgbClr val="FF0000"/>
                </a:solidFill>
              </a:rPr>
              <a:t>mm</a:t>
            </a:r>
            <a:endParaRPr lang="en-SG" sz="1286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79C27D-0756-4EE8-A399-6852E4C6B48C}"/>
              </a:ext>
            </a:extLst>
          </p:cNvPr>
          <p:cNvCxnSpPr>
            <a:cxnSpLocks/>
          </p:cNvCxnSpPr>
          <p:nvPr/>
        </p:nvCxnSpPr>
        <p:spPr>
          <a:xfrm>
            <a:off x="8812632" y="1463320"/>
            <a:ext cx="0" cy="1605415"/>
          </a:xfrm>
          <a:prstGeom prst="straightConnector1">
            <a:avLst/>
          </a:prstGeom>
          <a:ln w="444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54878-3E91-44BA-ADE6-2EEF92BE2CB0}"/>
              </a:ext>
            </a:extLst>
          </p:cNvPr>
          <p:cNvSpPr txBox="1"/>
          <p:nvPr/>
        </p:nvSpPr>
        <p:spPr>
          <a:xfrm>
            <a:off x="8665721" y="2139480"/>
            <a:ext cx="434990" cy="48808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86" dirty="0">
                <a:solidFill>
                  <a:srgbClr val="FF0000"/>
                </a:solidFill>
              </a:rPr>
              <a:t>2700</a:t>
            </a:r>
          </a:p>
          <a:p>
            <a:pPr algn="ctr"/>
            <a:r>
              <a:rPr lang="en-US" sz="1286" dirty="0">
                <a:solidFill>
                  <a:srgbClr val="FF0000"/>
                </a:solidFill>
              </a:rPr>
              <a:t>mm</a:t>
            </a:r>
            <a:endParaRPr lang="en-SG" sz="1286" dirty="0">
              <a:solidFill>
                <a:srgbClr val="FF0000"/>
              </a:solidFill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0B48914-EC51-4ABC-B4BA-FB469D76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98134"/>
            <a:ext cx="6158339" cy="247694"/>
          </a:xfrm>
        </p:spPr>
        <p:txBody>
          <a:bodyPr>
            <a:noAutofit/>
          </a:bodyPr>
          <a:lstStyle/>
          <a:p>
            <a:r>
              <a:rPr lang="en-US" sz="142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SG" sz="142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REFABRICATED BATHROOM UNIT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ADD600-FB11-4ECD-ADD4-95076576CF6F}"/>
              </a:ext>
            </a:extLst>
          </p:cNvPr>
          <p:cNvSpPr txBox="1"/>
          <p:nvPr/>
        </p:nvSpPr>
        <p:spPr>
          <a:xfrm>
            <a:off x="3896881" y="512394"/>
            <a:ext cx="2422684" cy="4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6" dirty="0">
                <a:solidFill>
                  <a:srgbClr val="FF0000"/>
                </a:solidFill>
              </a:rPr>
              <a:t>Total unit = 153;</a:t>
            </a:r>
          </a:p>
          <a:p>
            <a:r>
              <a:rPr lang="en-US" sz="1286" dirty="0">
                <a:solidFill>
                  <a:srgbClr val="FF0000"/>
                </a:solidFill>
              </a:rPr>
              <a:t>Tonnage   = 3.5T</a:t>
            </a:r>
          </a:p>
        </p:txBody>
      </p:sp>
    </p:spTree>
    <p:extLst>
      <p:ext uri="{BB962C8B-B14F-4D97-AF65-F5344CB8AC3E}">
        <p14:creationId xmlns:p14="http://schemas.microsoft.com/office/powerpoint/2010/main" val="10984377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55406C-AAB1-4EE1-8A93-928554C84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277679" y="6712857"/>
            <a:ext cx="866321" cy="224518"/>
          </a:xfrm>
        </p:spPr>
        <p:txBody>
          <a:bodyPr/>
          <a:lstStyle/>
          <a:p>
            <a:fld id="{5E11A85B-02D8-4433-BF7D-2AC76120BFDD}" type="slidenum">
              <a:rPr lang="en-SG" smtClean="0"/>
              <a:pPr/>
              <a:t>15</a:t>
            </a:fld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7F7A-F5E9-4642-AEAC-62FD6616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1076527"/>
            <a:ext cx="7837714" cy="5599694"/>
          </a:xfrm>
          <a:prstGeom prst="rect">
            <a:avLst/>
          </a:prstGeom>
        </p:spPr>
      </p:pic>
      <p:sp>
        <p:nvSpPr>
          <p:cNvPr id="4" name="Title 16">
            <a:extLst>
              <a:ext uri="{FF2B5EF4-FFF2-40B4-BE49-F238E27FC236}">
                <a16:creationId xmlns:a16="http://schemas.microsoft.com/office/drawing/2014/main" id="{0AB554A9-435C-44EF-89FC-C46D2F1FACC4}"/>
              </a:ext>
            </a:extLst>
          </p:cNvPr>
          <p:cNvSpPr txBox="1">
            <a:spLocks/>
          </p:cNvSpPr>
          <p:nvPr/>
        </p:nvSpPr>
        <p:spPr>
          <a:xfrm>
            <a:off x="103060" y="550836"/>
            <a:ext cx="8515350" cy="590939"/>
          </a:xfrm>
          <a:prstGeom prst="rect">
            <a:avLst/>
          </a:prstGeom>
        </p:spPr>
        <p:txBody>
          <a:bodyPr vert="horz" lIns="65314" tIns="32657" rIns="65314" bIns="32657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71" b="1" dirty="0">
                <a:latin typeface="Arial" panose="020B0604020202020204" pitchFamily="34" charset="0"/>
                <a:cs typeface="Arial" panose="020B0604020202020204" pitchFamily="34" charset="0"/>
              </a:rPr>
              <a:t>PBU approved finishes for NCCS</a:t>
            </a:r>
            <a:endParaRPr lang="en-SG" sz="2571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762EA-589E-45A3-AFEB-FD1FE985C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39161" y="4219111"/>
            <a:ext cx="3357969" cy="1777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E6792-DB55-4789-BF0A-629BCB1A3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25" y="4606018"/>
            <a:ext cx="244929" cy="20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4617F-82C0-4D28-A8AD-282E71A72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643" y="4259036"/>
            <a:ext cx="244929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5EA44-590C-468F-BBE5-1429ABD8B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826" y="4810125"/>
            <a:ext cx="258536" cy="176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A682B-33FA-4D3C-A354-CC6D9CCB2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616" y="4606018"/>
            <a:ext cx="258536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4D1C5-C8C8-4252-8B10-25AC3CAAC9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4378" y="4883379"/>
            <a:ext cx="251732" cy="183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226D65-2BEE-4027-9A68-F1D911B3D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18" y="4854804"/>
            <a:ext cx="244929" cy="20410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ED335099-2748-4A89-B750-0EF6A16D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98134"/>
            <a:ext cx="6158339" cy="247694"/>
          </a:xfrm>
        </p:spPr>
        <p:txBody>
          <a:bodyPr>
            <a:noAutofit/>
          </a:bodyPr>
          <a:lstStyle/>
          <a:p>
            <a:r>
              <a:rPr lang="en-US" sz="142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SG" sz="142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REFABRICATED BATHROOM UNIT</a:t>
            </a:r>
          </a:p>
        </p:txBody>
      </p:sp>
    </p:spTree>
    <p:extLst>
      <p:ext uri="{BB962C8B-B14F-4D97-AF65-F5344CB8AC3E}">
        <p14:creationId xmlns:p14="http://schemas.microsoft.com/office/powerpoint/2010/main" val="18603710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40000" y="2931429"/>
            <a:ext cx="6962776" cy="92781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29" b="1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63500" dir="5400000" algn="tl" rotWithShape="0">
                    <a:srgbClr val="000000">
                      <a:alpha val="30000"/>
                    </a:srgbClr>
                  </a:outerShdw>
                </a:effectLst>
              </a:rPr>
              <a:t>BIM COORDINATION</a:t>
            </a:r>
          </a:p>
        </p:txBody>
      </p:sp>
    </p:spTree>
    <p:extLst>
      <p:ext uri="{BB962C8B-B14F-4D97-AF65-F5344CB8AC3E}">
        <p14:creationId xmlns:p14="http://schemas.microsoft.com/office/powerpoint/2010/main" val="15508363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F67B4-F4BC-4A2F-93DB-191DE090A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9" y="625929"/>
            <a:ext cx="8714090" cy="562494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DEA15F5-ED8D-4B42-9C19-83C0BF7DD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8437"/>
            <a:ext cx="6158339" cy="2476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DRAWING / BIM COORDINATION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4881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D40FF-B1BF-4E74-8A52-9A33B13FC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6" y="953691"/>
            <a:ext cx="4157663" cy="4950619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5DB3DD84-52D4-418A-84CC-853F4CF6249F}"/>
              </a:ext>
            </a:extLst>
          </p:cNvPr>
          <p:cNvSpPr/>
          <p:nvPr/>
        </p:nvSpPr>
        <p:spPr>
          <a:xfrm>
            <a:off x="3334183" y="1934766"/>
            <a:ext cx="284019" cy="1025236"/>
          </a:xfrm>
          <a:prstGeom prst="upArrow">
            <a:avLst>
              <a:gd name="adj1" fmla="val 34908"/>
              <a:gd name="adj2" fmla="val 114139"/>
            </a:avLst>
          </a:prstGeom>
          <a:solidFill>
            <a:srgbClr val="FF0000"/>
          </a:solidFill>
          <a:ln w="22225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588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A289D90-6FD6-4B5E-BCDF-01BB4A7B2E22}"/>
              </a:ext>
            </a:extLst>
          </p:cNvPr>
          <p:cNvSpPr/>
          <p:nvPr/>
        </p:nvSpPr>
        <p:spPr>
          <a:xfrm rot="16200000">
            <a:off x="2400733" y="1422148"/>
            <a:ext cx="284019" cy="1025236"/>
          </a:xfrm>
          <a:prstGeom prst="upArrow">
            <a:avLst>
              <a:gd name="adj1" fmla="val 34908"/>
              <a:gd name="adj2" fmla="val 114139"/>
            </a:avLst>
          </a:prstGeom>
          <a:solidFill>
            <a:srgbClr val="FF0000"/>
          </a:solidFill>
          <a:ln w="22225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588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982B52B6-180E-4761-B051-97F04F2E939C}"/>
              </a:ext>
            </a:extLst>
          </p:cNvPr>
          <p:cNvSpPr/>
          <p:nvPr/>
        </p:nvSpPr>
        <p:spPr>
          <a:xfrm rot="10800000">
            <a:off x="1182399" y="2451173"/>
            <a:ext cx="284019" cy="2822539"/>
          </a:xfrm>
          <a:prstGeom prst="upArrow">
            <a:avLst>
              <a:gd name="adj1" fmla="val 34908"/>
              <a:gd name="adj2" fmla="val 114139"/>
            </a:avLst>
          </a:prstGeom>
          <a:solidFill>
            <a:srgbClr val="FF0000"/>
          </a:solidFill>
          <a:ln w="22225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588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A35A9-BB8F-4259-BC59-0FB25D701EC0}"/>
              </a:ext>
            </a:extLst>
          </p:cNvPr>
          <p:cNvSpPr txBox="1"/>
          <p:nvPr/>
        </p:nvSpPr>
        <p:spPr>
          <a:xfrm>
            <a:off x="1843406" y="2384928"/>
            <a:ext cx="1211956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</a:rPr>
              <a:t>Synchrotron Area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5E95E-869C-4335-81A1-D94304D31F64}"/>
              </a:ext>
            </a:extLst>
          </p:cNvPr>
          <p:cNvSpPr txBox="1"/>
          <p:nvPr/>
        </p:nvSpPr>
        <p:spPr>
          <a:xfrm rot="16200000">
            <a:off x="1052789" y="3524791"/>
            <a:ext cx="1199754" cy="32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</a:rPr>
              <a:t>H E B 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1DC8C7-B7F6-48C5-A9AB-C2494B2F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55" y="1183512"/>
            <a:ext cx="5100102" cy="472079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7B3E44C-FEA0-4FC3-AFF2-C98336B72810}"/>
              </a:ext>
            </a:extLst>
          </p:cNvPr>
          <p:cNvGrpSpPr/>
          <p:nvPr/>
        </p:nvGrpSpPr>
        <p:grpSpPr>
          <a:xfrm>
            <a:off x="5724876" y="1183511"/>
            <a:ext cx="570850" cy="2229939"/>
            <a:chOff x="7633168" y="435015"/>
            <a:chExt cx="761133" cy="297325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EECA02-538B-4E40-B0F1-AFD2F83DF1D1}"/>
                </a:ext>
              </a:extLst>
            </p:cNvPr>
            <p:cNvSpPr/>
            <p:nvPr/>
          </p:nvSpPr>
          <p:spPr>
            <a:xfrm>
              <a:off x="7633168" y="435015"/>
              <a:ext cx="142875" cy="1801038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588"/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F95E35AA-6730-4945-8950-B8F8D6957FCE}"/>
                </a:ext>
              </a:extLst>
            </p:cNvPr>
            <p:cNvSpPr/>
            <p:nvPr/>
          </p:nvSpPr>
          <p:spPr>
            <a:xfrm rot="8100000">
              <a:off x="8015610" y="1958474"/>
              <a:ext cx="378691" cy="1449792"/>
            </a:xfrm>
            <a:prstGeom prst="upArrow">
              <a:avLst>
                <a:gd name="adj1" fmla="val 34908"/>
                <a:gd name="adj2" fmla="val 114139"/>
              </a:avLst>
            </a:prstGeom>
            <a:solidFill>
              <a:srgbClr val="FF0000"/>
            </a:solidFill>
            <a:ln w="22225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588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190CFDE-DA8A-4C25-9B1C-511BCEEE57BE}"/>
              </a:ext>
            </a:extLst>
          </p:cNvPr>
          <p:cNvSpPr txBox="1"/>
          <p:nvPr/>
        </p:nvSpPr>
        <p:spPr>
          <a:xfrm>
            <a:off x="6775640" y="2719737"/>
            <a:ext cx="1211956" cy="32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</a:rPr>
              <a:t>Gantry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D1384-CBDD-405F-849E-2EF56820191A}"/>
              </a:ext>
            </a:extLst>
          </p:cNvPr>
          <p:cNvSpPr txBox="1"/>
          <p:nvPr/>
        </p:nvSpPr>
        <p:spPr>
          <a:xfrm>
            <a:off x="6902611" y="4136209"/>
            <a:ext cx="1211956" cy="32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</a:rPr>
              <a:t>Treatment 3</a:t>
            </a: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D8D01C25-3BF9-4361-87B7-5A38BEB75096}"/>
              </a:ext>
            </a:extLst>
          </p:cNvPr>
          <p:cNvSpPr/>
          <p:nvPr/>
        </p:nvSpPr>
        <p:spPr>
          <a:xfrm rot="5400000">
            <a:off x="7423731" y="3593657"/>
            <a:ext cx="284019" cy="682768"/>
          </a:xfrm>
          <a:prstGeom prst="upArrow">
            <a:avLst>
              <a:gd name="adj1" fmla="val 34908"/>
              <a:gd name="adj2" fmla="val 114139"/>
            </a:avLst>
          </a:prstGeom>
          <a:solidFill>
            <a:srgbClr val="FF0000"/>
          </a:solidFill>
          <a:ln w="22225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588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09D9B75-C2C0-425D-80C3-7A5BB73B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8437"/>
            <a:ext cx="6158339" cy="2476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DRAWING / BIM COORDINATION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941263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1 - PT Walkthrough 5b">
            <a:hlinkClick r:id="" action="ppaction://media"/>
            <a:extLst>
              <a:ext uri="{FF2B5EF4-FFF2-40B4-BE49-F238E27FC236}">
                <a16:creationId xmlns:a16="http://schemas.microsoft.com/office/drawing/2014/main" id="{DC2F2D8A-FC3F-43D3-BBC8-101F43E26F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40571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5597DA-72E8-4CF6-AEA5-04E43611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8437"/>
            <a:ext cx="6158339" cy="2476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DRAWING / BIM COORDINATION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62204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40000" y="2931429"/>
            <a:ext cx="6962776" cy="1763303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29" b="1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63500" dir="5400000" algn="tl" rotWithShape="0">
                    <a:srgbClr val="000000">
                      <a:alpha val="30000"/>
                    </a:srgbClr>
                  </a:outerShdw>
                </a:effectLst>
              </a:rPr>
              <a:t>Intro to Building demarcation</a:t>
            </a:r>
          </a:p>
        </p:txBody>
      </p:sp>
    </p:spTree>
    <p:extLst>
      <p:ext uri="{BB962C8B-B14F-4D97-AF65-F5344CB8AC3E}">
        <p14:creationId xmlns:p14="http://schemas.microsoft.com/office/powerpoint/2010/main" val="354111863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44EAA8-877A-4BD4-8B72-316FCB95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1" y="1174173"/>
            <a:ext cx="4990392" cy="4320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A906C9-A4E8-4B5C-826D-513845E5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963" y="1402773"/>
            <a:ext cx="3949500" cy="36931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AD24843-9314-4256-97AB-232E61EF4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8437"/>
            <a:ext cx="6158339" cy="2476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DRAWING / BIM COORDINATION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390209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40BE9-2A4D-494B-B0B1-79A34274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0" y="544182"/>
            <a:ext cx="8680016" cy="3249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7F211A-EC96-482B-A404-42EFD632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9" y="3588723"/>
            <a:ext cx="8581214" cy="30808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E412D6-F5EB-427B-912C-634B64E0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8437"/>
            <a:ext cx="6158339" cy="2476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DRAWING / BIM COORDINATION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5962439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1789A2-5E9A-438E-AC14-8B868C60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17" y="2240312"/>
            <a:ext cx="7793583" cy="4429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B42425-D8C1-4BDD-961E-A9A19433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618"/>
            <a:ext cx="2886075" cy="2400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65142F-C039-43FB-88A3-8BF7083B5861}"/>
              </a:ext>
            </a:extLst>
          </p:cNvPr>
          <p:cNvSpPr txBox="1"/>
          <p:nvPr/>
        </p:nvSpPr>
        <p:spPr>
          <a:xfrm>
            <a:off x="6355690" y="476618"/>
            <a:ext cx="283603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file"/>
              </a:rPr>
              <a:t>C:\Users\gan.cheemeng\Desktop\PT B2-B4 CSD\Final\SDA-625-S Basement 2 Bunker Penetration.pdf</a:t>
            </a:r>
            <a:endParaRPr lang="en-SG" sz="5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B0C698-29D5-4FDF-AB87-4B2C10D4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8437"/>
            <a:ext cx="6158339" cy="2476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DRAWING / BIM COORDINATION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5347039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1D1B9-256C-4ECA-87D2-DCC0E440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78" y="556054"/>
            <a:ext cx="8702644" cy="6112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4DD6B9-0A37-4E17-8563-6F2F856F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8437"/>
            <a:ext cx="6158339" cy="2476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DRAWING BIM COORDINATION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8379558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958AA-2EBE-4FEA-A7BB-9AB418EB3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31" r="8745"/>
          <a:stretch/>
        </p:blipFill>
        <p:spPr>
          <a:xfrm>
            <a:off x="126553" y="795293"/>
            <a:ext cx="3310089" cy="46005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F5A85-CB19-43FE-9DAF-66B2F6AB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63" y="613575"/>
            <a:ext cx="4494313" cy="3159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19F801-103F-4F47-9DB6-A50FC3FF38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25695" y="4269751"/>
            <a:ext cx="2621912" cy="1966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594DA-AA01-4C33-8FFD-16265B18E1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99" y="3992744"/>
            <a:ext cx="1966434" cy="2621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9C865-650F-4931-A0F7-B501B08993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83" y="4566288"/>
            <a:ext cx="2663516" cy="19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482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0557AED-F839-4151-BAE4-ED2D35F6CBAD}"/>
              </a:ext>
            </a:extLst>
          </p:cNvPr>
          <p:cNvGrpSpPr>
            <a:grpSpLocks noChangeAspect="1"/>
          </p:cNvGrpSpPr>
          <p:nvPr/>
        </p:nvGrpSpPr>
        <p:grpSpPr>
          <a:xfrm>
            <a:off x="449768" y="49083"/>
            <a:ext cx="8830084" cy="6759834"/>
            <a:chOff x="0" y="-478748"/>
            <a:chExt cx="9597919" cy="7347647"/>
          </a:xfrm>
        </p:grpSpPr>
        <p:pic>
          <p:nvPicPr>
            <p:cNvPr id="2" name="Picture 1" descr="A picture containing LEGO&#10;&#10;Description generated with very high confidence">
              <a:extLst>
                <a:ext uri="{FF2B5EF4-FFF2-40B4-BE49-F238E27FC236}">
                  <a16:creationId xmlns:a16="http://schemas.microsoft.com/office/drawing/2014/main" id="{05700199-984E-4B06-9097-606791417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870" y="4388196"/>
              <a:ext cx="2459656" cy="248070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B30429-C299-4983-820E-DAF3BCCD20F8}"/>
                </a:ext>
              </a:extLst>
            </p:cNvPr>
            <p:cNvSpPr txBox="1"/>
            <p:nvPr/>
          </p:nvSpPr>
          <p:spPr>
            <a:xfrm>
              <a:off x="0" y="0"/>
              <a:ext cx="2081347" cy="3010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RC57 – SC16 @ L2</a:t>
              </a:r>
              <a:endParaRPr lang="en-SG" sz="1200" b="1" dirty="0"/>
            </a:p>
          </p:txBody>
        </p:sp>
        <p:pic>
          <p:nvPicPr>
            <p:cNvPr id="4" name="Picture 3" descr="A map of the city&#10;&#10;Description generated with high confidence">
              <a:extLst>
                <a:ext uri="{FF2B5EF4-FFF2-40B4-BE49-F238E27FC236}">
                  <a16:creationId xmlns:a16="http://schemas.microsoft.com/office/drawing/2014/main" id="{32537594-A158-401A-B528-CD7EA276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005" y="3813407"/>
              <a:ext cx="3985513" cy="2807242"/>
            </a:xfrm>
            <a:prstGeom prst="rect">
              <a:avLst/>
            </a:prstGeom>
          </p:spPr>
        </p:pic>
        <p:pic>
          <p:nvPicPr>
            <p:cNvPr id="5" name="Picture 4" descr="A picture containing LEGO, toy, stationary&#10;&#10;Description generated with very high confidence">
              <a:extLst>
                <a:ext uri="{FF2B5EF4-FFF2-40B4-BE49-F238E27FC236}">
                  <a16:creationId xmlns:a16="http://schemas.microsoft.com/office/drawing/2014/main" id="{8181F055-9D8C-490A-B5A2-EF7E7BC6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95" y="1976976"/>
              <a:ext cx="2832371" cy="2620488"/>
            </a:xfrm>
            <a:prstGeom prst="rect">
              <a:avLst/>
            </a:prstGeom>
          </p:spPr>
        </p:pic>
        <p:pic>
          <p:nvPicPr>
            <p:cNvPr id="6" name="Picture 5" descr="A picture containing sky&#10;&#10;Description generated with high confidence">
              <a:extLst>
                <a:ext uri="{FF2B5EF4-FFF2-40B4-BE49-F238E27FC236}">
                  <a16:creationId xmlns:a16="http://schemas.microsoft.com/office/drawing/2014/main" id="{CA6D0915-320F-424B-AB4C-0A08BA51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78" b="96651" l="4057" r="95472">
                          <a14:foregroundMark x1="43396" y1="15072" x2="61981" y2="17703"/>
                          <a14:foregroundMark x1="61981" y1="17703" x2="80849" y2="13995"/>
                          <a14:foregroundMark x1="80849" y1="13995" x2="93868" y2="32536"/>
                          <a14:foregroundMark x1="93868" y1="32536" x2="95566" y2="56220"/>
                          <a14:foregroundMark x1="95566" y1="56220" x2="61509" y2="67225"/>
                          <a14:foregroundMark x1="42075" y1="13756" x2="58396" y2="4187"/>
                          <a14:foregroundMark x1="58396" y1="4187" x2="61132" y2="15072"/>
                          <a14:foregroundMark x1="45377" y1="38038" x2="7547" y2="46651"/>
                          <a14:foregroundMark x1="7547" y1="46651" x2="4057" y2="69378"/>
                          <a14:foregroundMark x1="4057" y1="69378" x2="15377" y2="70574"/>
                          <a14:foregroundMark x1="40094" y1="80622" x2="53113" y2="96770"/>
                          <a14:foregroundMark x1="53113" y1="96770" x2="67736" y2="86842"/>
                          <a14:foregroundMark x1="56509" y1="478" x2="40849" y2="12799"/>
                          <a14:foregroundMark x1="40849" y1="12799" x2="44717" y2="16268"/>
                          <a14:foregroundMark x1="10094" y1="49761" x2="6132" y2="596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686" y="-478748"/>
              <a:ext cx="3178233" cy="2506607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9D8270A-2D37-4685-A294-64F9CD49F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932" y="368295"/>
              <a:ext cx="4011511" cy="3013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22CE850-2C9C-46C0-ACEE-53987CAF94E7}"/>
                </a:ext>
              </a:extLst>
            </p:cNvPr>
            <p:cNvSpPr/>
            <p:nvPr/>
          </p:nvSpPr>
          <p:spPr>
            <a:xfrm>
              <a:off x="2053563" y="1881382"/>
              <a:ext cx="444137" cy="568234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5FC10B-32FA-4E97-842B-5496185FA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653" y="1031860"/>
              <a:ext cx="1800000" cy="12924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CDC8D-47A0-4354-BA72-E26B56BD8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9653" y="2425611"/>
              <a:ext cx="1800000" cy="12864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D3F468-F174-4FA5-86C4-706A4BC63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9653" y="3813407"/>
              <a:ext cx="1800000" cy="128960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FC21D4-9B64-41C0-807F-2443F16F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3" y="5178110"/>
              <a:ext cx="1800000" cy="1296059"/>
            </a:xfrm>
            <a:prstGeom prst="rect">
              <a:avLst/>
            </a:prstGeom>
          </p:spPr>
        </p:pic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3663AEAA-9D83-40A5-ABA8-4ED6B753F5D1}"/>
                </a:ext>
              </a:extLst>
            </p:cNvPr>
            <p:cNvSpPr/>
            <p:nvPr/>
          </p:nvSpPr>
          <p:spPr>
            <a:xfrm flipV="1">
              <a:off x="2275631" y="5103013"/>
              <a:ext cx="635726" cy="627017"/>
            </a:xfrm>
            <a:prstGeom prst="bentArrow">
              <a:avLst>
                <a:gd name="adj1" fmla="val 44444"/>
                <a:gd name="adj2" fmla="val 44444"/>
                <a:gd name="adj3" fmla="val 25000"/>
                <a:gd name="adj4" fmla="val 4375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C0675F-02D6-45BB-AF0F-542858CB33DC}"/>
                </a:ext>
              </a:extLst>
            </p:cNvPr>
            <p:cNvSpPr txBox="1"/>
            <p:nvPr/>
          </p:nvSpPr>
          <p:spPr>
            <a:xfrm>
              <a:off x="378703" y="479079"/>
              <a:ext cx="1321899" cy="5018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DESIGN DRAWINGS</a:t>
              </a:r>
              <a:endParaRPr lang="en-SG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5C08EF-B3F1-4D69-9AD8-07734C456996}"/>
                </a:ext>
              </a:extLst>
            </p:cNvPr>
            <p:cNvSpPr txBox="1"/>
            <p:nvPr/>
          </p:nvSpPr>
          <p:spPr>
            <a:xfrm>
              <a:off x="3580686" y="131727"/>
              <a:ext cx="1799999" cy="5018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INTERPRETATION OF DESIGN</a:t>
              </a:r>
              <a:endParaRPr lang="en-SG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DD025-4B00-4E98-ADBE-723A601DB294}"/>
                </a:ext>
              </a:extLst>
            </p:cNvPr>
            <p:cNvSpPr txBox="1"/>
            <p:nvPr/>
          </p:nvSpPr>
          <p:spPr>
            <a:xfrm>
              <a:off x="3363119" y="3650353"/>
              <a:ext cx="1799999" cy="5018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3D MODELLING IN REVIT</a:t>
              </a:r>
              <a:endParaRPr lang="en-SG" sz="1200" dirty="0"/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4099EC73-A8C8-4C7D-BF47-4BD66E72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625975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404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207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412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00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0163" y="485671"/>
            <a:ext cx="8856296" cy="5396999"/>
            <a:chOff x="168229" y="644769"/>
            <a:chExt cx="12398814" cy="75557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t="197"/>
            <a:stretch/>
          </p:blipFill>
          <p:spPr>
            <a:xfrm>
              <a:off x="168229" y="644769"/>
              <a:ext cx="12398814" cy="75557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TextBox 2"/>
            <p:cNvSpPr txBox="1"/>
            <p:nvPr/>
          </p:nvSpPr>
          <p:spPr>
            <a:xfrm>
              <a:off x="6287779" y="3216424"/>
              <a:ext cx="1296145" cy="4062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86" b="1" dirty="0"/>
                <a:t>L8 to L19</a:t>
              </a:r>
              <a:endParaRPr lang="en-SG" sz="1286" b="1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1429" b="1" dirty="0"/>
              <a:t>WORKS DEMARCATION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42739"/>
          <a:stretch/>
        </p:blipFill>
        <p:spPr>
          <a:xfrm>
            <a:off x="824205" y="5875041"/>
            <a:ext cx="3353836" cy="817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58633"/>
          <a:stretch/>
        </p:blipFill>
        <p:spPr>
          <a:xfrm>
            <a:off x="4915761" y="6043040"/>
            <a:ext cx="3758436" cy="639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7690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40000" y="2931429"/>
            <a:ext cx="6962776" cy="1763303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29" b="1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63500" dir="5400000" algn="tl" rotWithShape="0">
                    <a:srgbClr val="000000">
                      <a:alpha val="30000"/>
                    </a:srgbClr>
                  </a:outerShdw>
                </a:effectLst>
              </a:rPr>
              <a:t>Overall Construction sequence</a:t>
            </a:r>
          </a:p>
        </p:txBody>
      </p:sp>
    </p:spTree>
    <p:extLst>
      <p:ext uri="{BB962C8B-B14F-4D97-AF65-F5344CB8AC3E}">
        <p14:creationId xmlns:p14="http://schemas.microsoft.com/office/powerpoint/2010/main" val="20487064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05976"/>
            <a:ext cx="9143998" cy="4956046"/>
          </a:xfrm>
          <a:prstGeom prst="rect">
            <a:avLst/>
          </a:prstGeom>
          <a:ln w="6350">
            <a:noFill/>
          </a:ln>
        </p:spPr>
      </p:pic>
      <p:sp>
        <p:nvSpPr>
          <p:cNvPr id="6" name="Rectangle 5"/>
          <p:cNvSpPr/>
          <p:nvPr/>
        </p:nvSpPr>
        <p:spPr>
          <a:xfrm>
            <a:off x="1442357" y="6141928"/>
            <a:ext cx="6259286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43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CONSTRUCTION OF THE PROPOSED TOP-TOP CONSTRUCTION</a:t>
            </a:r>
            <a:endParaRPr lang="en-SG" sz="1143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099" y="554420"/>
            <a:ext cx="1097644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29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STAGE-1</a:t>
            </a:r>
            <a:endParaRPr lang="en-SG" sz="1429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64807" y="4098386"/>
            <a:ext cx="886754" cy="268215"/>
            <a:chOff x="7930726" y="5737742"/>
            <a:chExt cx="1241455" cy="375502"/>
          </a:xfrm>
        </p:grpSpPr>
        <p:sp>
          <p:nvSpPr>
            <p:cNvPr id="11" name="TextBox 10"/>
            <p:cNvSpPr txBox="1"/>
            <p:nvPr/>
          </p:nvSpPr>
          <p:spPr>
            <a:xfrm>
              <a:off x="8042898" y="5737742"/>
              <a:ext cx="1129283" cy="375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B1 +104.60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7930726" y="589899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330207" y="554420"/>
            <a:ext cx="1703666" cy="1738557"/>
            <a:chOff x="10262289" y="776188"/>
            <a:chExt cx="2385133" cy="243397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290" y="776188"/>
              <a:ext cx="2385132" cy="2014005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0262289" y="2834666"/>
              <a:ext cx="2385133" cy="37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 u="sng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143" dirty="0"/>
                <a:t>KEYPLAN</a:t>
              </a:r>
              <a:endParaRPr lang="en-SG" sz="1143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398760" y="1569830"/>
              <a:ext cx="2184400" cy="213360"/>
            </a:xfrm>
            <a:custGeom>
              <a:avLst/>
              <a:gdLst>
                <a:gd name="connsiteX0" fmla="*/ 198120 w 1371600"/>
                <a:gd name="connsiteY0" fmla="*/ 198120 h 198120"/>
                <a:gd name="connsiteX1" fmla="*/ 0 w 1371600"/>
                <a:gd name="connsiteY1" fmla="*/ 0 h 198120"/>
                <a:gd name="connsiteX2" fmla="*/ 15240 w 1371600"/>
                <a:gd name="connsiteY2" fmla="*/ 198120 h 198120"/>
                <a:gd name="connsiteX3" fmla="*/ 1371600 w 1371600"/>
                <a:gd name="connsiteY3" fmla="*/ 182880 h 198120"/>
                <a:gd name="connsiteX4" fmla="*/ 1341120 w 1371600"/>
                <a:gd name="connsiteY4" fmla="*/ 0 h 198120"/>
                <a:gd name="connsiteX5" fmla="*/ 1188720 w 1371600"/>
                <a:gd name="connsiteY5" fmla="*/ 167640 h 198120"/>
                <a:gd name="connsiteX0" fmla="*/ 198120 w 1371600"/>
                <a:gd name="connsiteY0" fmla="*/ 198120 h 198120"/>
                <a:gd name="connsiteX1" fmla="*/ 0 w 1371600"/>
                <a:gd name="connsiteY1" fmla="*/ 0 h 198120"/>
                <a:gd name="connsiteX2" fmla="*/ 15240 w 1371600"/>
                <a:gd name="connsiteY2" fmla="*/ 198120 h 198120"/>
                <a:gd name="connsiteX3" fmla="*/ 1371600 w 1371600"/>
                <a:gd name="connsiteY3" fmla="*/ 182880 h 198120"/>
                <a:gd name="connsiteX4" fmla="*/ 1356360 w 1371600"/>
                <a:gd name="connsiteY4" fmla="*/ 0 h 198120"/>
                <a:gd name="connsiteX5" fmla="*/ 1188720 w 1371600"/>
                <a:gd name="connsiteY5" fmla="*/ 167640 h 198120"/>
                <a:gd name="connsiteX0" fmla="*/ 198120 w 1371600"/>
                <a:gd name="connsiteY0" fmla="*/ 198120 h 198120"/>
                <a:gd name="connsiteX1" fmla="*/ 0 w 1371600"/>
                <a:gd name="connsiteY1" fmla="*/ 0 h 198120"/>
                <a:gd name="connsiteX2" fmla="*/ 15240 w 1371600"/>
                <a:gd name="connsiteY2" fmla="*/ 198120 h 198120"/>
                <a:gd name="connsiteX3" fmla="*/ 1371600 w 1371600"/>
                <a:gd name="connsiteY3" fmla="*/ 182880 h 198120"/>
                <a:gd name="connsiteX4" fmla="*/ 1356360 w 1371600"/>
                <a:gd name="connsiteY4" fmla="*/ 0 h 198120"/>
                <a:gd name="connsiteX5" fmla="*/ 1178560 w 1371600"/>
                <a:gd name="connsiteY5" fmla="*/ 187960 h 198120"/>
                <a:gd name="connsiteX0" fmla="*/ 182880 w 1356360"/>
                <a:gd name="connsiteY0" fmla="*/ 198120 h 198120"/>
                <a:gd name="connsiteX1" fmla="*/ 5080 w 1356360"/>
                <a:gd name="connsiteY1" fmla="*/ 0 h 198120"/>
                <a:gd name="connsiteX2" fmla="*/ 0 w 1356360"/>
                <a:gd name="connsiteY2" fmla="*/ 198120 h 198120"/>
                <a:gd name="connsiteX3" fmla="*/ 1356360 w 1356360"/>
                <a:gd name="connsiteY3" fmla="*/ 182880 h 198120"/>
                <a:gd name="connsiteX4" fmla="*/ 1341120 w 1356360"/>
                <a:gd name="connsiteY4" fmla="*/ 0 h 198120"/>
                <a:gd name="connsiteX5" fmla="*/ 1163320 w 1356360"/>
                <a:gd name="connsiteY5" fmla="*/ 187960 h 198120"/>
                <a:gd name="connsiteX0" fmla="*/ 182880 w 1356360"/>
                <a:gd name="connsiteY0" fmla="*/ 203200 h 203200"/>
                <a:gd name="connsiteX1" fmla="*/ 0 w 1356360"/>
                <a:gd name="connsiteY1" fmla="*/ 0 h 203200"/>
                <a:gd name="connsiteX2" fmla="*/ 0 w 1356360"/>
                <a:gd name="connsiteY2" fmla="*/ 203200 h 203200"/>
                <a:gd name="connsiteX3" fmla="*/ 1356360 w 1356360"/>
                <a:gd name="connsiteY3" fmla="*/ 187960 h 203200"/>
                <a:gd name="connsiteX4" fmla="*/ 1341120 w 1356360"/>
                <a:gd name="connsiteY4" fmla="*/ 5080 h 203200"/>
                <a:gd name="connsiteX5" fmla="*/ 1163320 w 1356360"/>
                <a:gd name="connsiteY5" fmla="*/ 193040 h 203200"/>
                <a:gd name="connsiteX0" fmla="*/ 182880 w 1356360"/>
                <a:gd name="connsiteY0" fmla="*/ 203200 h 203200"/>
                <a:gd name="connsiteX1" fmla="*/ 0 w 1356360"/>
                <a:gd name="connsiteY1" fmla="*/ 0 h 203200"/>
                <a:gd name="connsiteX2" fmla="*/ 0 w 1356360"/>
                <a:gd name="connsiteY2" fmla="*/ 203200 h 203200"/>
                <a:gd name="connsiteX3" fmla="*/ 1356360 w 1356360"/>
                <a:gd name="connsiteY3" fmla="*/ 187960 h 203200"/>
                <a:gd name="connsiteX4" fmla="*/ 1351280 w 1356360"/>
                <a:gd name="connsiteY4" fmla="*/ 5080 h 203200"/>
                <a:gd name="connsiteX5" fmla="*/ 1163320 w 1356360"/>
                <a:gd name="connsiteY5" fmla="*/ 193040 h 203200"/>
                <a:gd name="connsiteX0" fmla="*/ 182880 w 2179320"/>
                <a:gd name="connsiteY0" fmla="*/ 203200 h 218440"/>
                <a:gd name="connsiteX1" fmla="*/ 0 w 2179320"/>
                <a:gd name="connsiteY1" fmla="*/ 0 h 218440"/>
                <a:gd name="connsiteX2" fmla="*/ 0 w 2179320"/>
                <a:gd name="connsiteY2" fmla="*/ 203200 h 218440"/>
                <a:gd name="connsiteX3" fmla="*/ 2179320 w 2179320"/>
                <a:gd name="connsiteY3" fmla="*/ 218440 h 218440"/>
                <a:gd name="connsiteX4" fmla="*/ 1351280 w 2179320"/>
                <a:gd name="connsiteY4" fmla="*/ 5080 h 218440"/>
                <a:gd name="connsiteX5" fmla="*/ 1163320 w 2179320"/>
                <a:gd name="connsiteY5" fmla="*/ 193040 h 218440"/>
                <a:gd name="connsiteX0" fmla="*/ 182880 w 2184400"/>
                <a:gd name="connsiteY0" fmla="*/ 203200 h 218440"/>
                <a:gd name="connsiteX1" fmla="*/ 0 w 2184400"/>
                <a:gd name="connsiteY1" fmla="*/ 0 h 218440"/>
                <a:gd name="connsiteX2" fmla="*/ 0 w 2184400"/>
                <a:gd name="connsiteY2" fmla="*/ 203200 h 218440"/>
                <a:gd name="connsiteX3" fmla="*/ 2179320 w 2184400"/>
                <a:gd name="connsiteY3" fmla="*/ 218440 h 218440"/>
                <a:gd name="connsiteX4" fmla="*/ 2184400 w 2184400"/>
                <a:gd name="connsiteY4" fmla="*/ 20320 h 218440"/>
                <a:gd name="connsiteX5" fmla="*/ 1163320 w 2184400"/>
                <a:gd name="connsiteY5" fmla="*/ 193040 h 218440"/>
                <a:gd name="connsiteX0" fmla="*/ 182880 w 2184400"/>
                <a:gd name="connsiteY0" fmla="*/ 203200 h 218440"/>
                <a:gd name="connsiteX1" fmla="*/ 0 w 2184400"/>
                <a:gd name="connsiteY1" fmla="*/ 0 h 218440"/>
                <a:gd name="connsiteX2" fmla="*/ 0 w 2184400"/>
                <a:gd name="connsiteY2" fmla="*/ 203200 h 218440"/>
                <a:gd name="connsiteX3" fmla="*/ 2179320 w 2184400"/>
                <a:gd name="connsiteY3" fmla="*/ 218440 h 218440"/>
                <a:gd name="connsiteX4" fmla="*/ 2184400 w 2184400"/>
                <a:gd name="connsiteY4" fmla="*/ 20320 h 218440"/>
                <a:gd name="connsiteX5" fmla="*/ 2026920 w 2184400"/>
                <a:gd name="connsiteY5" fmla="*/ 193040 h 218440"/>
                <a:gd name="connsiteX0" fmla="*/ 182880 w 2184400"/>
                <a:gd name="connsiteY0" fmla="*/ 203200 h 218440"/>
                <a:gd name="connsiteX1" fmla="*/ 0 w 2184400"/>
                <a:gd name="connsiteY1" fmla="*/ 0 h 218440"/>
                <a:gd name="connsiteX2" fmla="*/ 0 w 2184400"/>
                <a:gd name="connsiteY2" fmla="*/ 203200 h 218440"/>
                <a:gd name="connsiteX3" fmla="*/ 2179320 w 2184400"/>
                <a:gd name="connsiteY3" fmla="*/ 218440 h 218440"/>
                <a:gd name="connsiteX4" fmla="*/ 2184400 w 2184400"/>
                <a:gd name="connsiteY4" fmla="*/ 20320 h 218440"/>
                <a:gd name="connsiteX5" fmla="*/ 2011680 w 2184400"/>
                <a:gd name="connsiteY5" fmla="*/ 213360 h 218440"/>
                <a:gd name="connsiteX0" fmla="*/ 182880 w 2184400"/>
                <a:gd name="connsiteY0" fmla="*/ 203200 h 213360"/>
                <a:gd name="connsiteX1" fmla="*/ 0 w 2184400"/>
                <a:gd name="connsiteY1" fmla="*/ 0 h 213360"/>
                <a:gd name="connsiteX2" fmla="*/ 0 w 2184400"/>
                <a:gd name="connsiteY2" fmla="*/ 203200 h 213360"/>
                <a:gd name="connsiteX3" fmla="*/ 2179320 w 2184400"/>
                <a:gd name="connsiteY3" fmla="*/ 208280 h 213360"/>
                <a:gd name="connsiteX4" fmla="*/ 2184400 w 2184400"/>
                <a:gd name="connsiteY4" fmla="*/ 20320 h 213360"/>
                <a:gd name="connsiteX5" fmla="*/ 2011680 w 2184400"/>
                <a:gd name="connsiteY5" fmla="*/ 21336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4400" h="213360">
                  <a:moveTo>
                    <a:pt x="182880" y="20320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2179320" y="208280"/>
                  </a:lnTo>
                  <a:lnTo>
                    <a:pt x="2184400" y="20320"/>
                  </a:lnTo>
                  <a:lnTo>
                    <a:pt x="2011680" y="213360"/>
                  </a:ln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86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13E0885-ED87-4228-9913-DD7F5033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CONSTRUCTION SEQUENCE (OVERVIEW)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277679" y="6712857"/>
            <a:ext cx="866321" cy="224518"/>
          </a:xfrm>
        </p:spPr>
        <p:txBody>
          <a:bodyPr/>
          <a:lstStyle/>
          <a:p>
            <a:fld id="{9C919176-660C-403D-A83A-C0EB3395317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33616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054408" y="-738682"/>
            <a:ext cx="5971425" cy="410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1071" b="1" dirty="0">
                <a:latin typeface="Arial" panose="020B0604020202020204" pitchFamily="34" charset="0"/>
                <a:cs typeface="Arial" panose="020B0604020202020204" pitchFamily="34" charset="0"/>
              </a:rPr>
              <a:t>CIVIL &amp; STRUCTURAL:</a:t>
            </a:r>
          </a:p>
          <a:p>
            <a:r>
              <a:rPr lang="en-US" sz="1571" b="1" i="1" dirty="0">
                <a:latin typeface="Arial" panose="020B0604020202020204" pitchFamily="34" charset="0"/>
                <a:cs typeface="Arial" panose="020B0604020202020204" pitchFamily="34" charset="0"/>
              </a:rPr>
              <a:t>ALTERNATIVE APPROACH – TOP-TOP CONSTRUCTION</a:t>
            </a:r>
            <a:endParaRPr lang="en-SG" sz="1571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05976"/>
            <a:ext cx="9143998" cy="4956046"/>
          </a:xfrm>
          <a:prstGeom prst="rect">
            <a:avLst/>
          </a:prstGeom>
          <a:ln w="6350">
            <a:noFill/>
          </a:ln>
        </p:spPr>
      </p:pic>
      <p:sp>
        <p:nvSpPr>
          <p:cNvPr id="6" name="Rectangle 5"/>
          <p:cNvSpPr/>
          <p:nvPr/>
        </p:nvSpPr>
        <p:spPr>
          <a:xfrm>
            <a:off x="1442357" y="6141928"/>
            <a:ext cx="6259286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43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CONSTRUCTION OF THE PROPOSED TOP-TOP CONSTRUCTION</a:t>
            </a:r>
            <a:endParaRPr lang="en-SG" sz="1143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099" y="554420"/>
            <a:ext cx="1097644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29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STAGE-2</a:t>
            </a:r>
            <a:endParaRPr lang="en-SG" sz="1429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664807" y="4098389"/>
            <a:ext cx="886754" cy="1037720"/>
            <a:chOff x="7930726" y="5737742"/>
            <a:chExt cx="1241455" cy="1452808"/>
          </a:xfrm>
        </p:grpSpPr>
        <p:sp>
          <p:nvSpPr>
            <p:cNvPr id="10" name="TextBox 9"/>
            <p:cNvSpPr txBox="1"/>
            <p:nvPr/>
          </p:nvSpPr>
          <p:spPr>
            <a:xfrm>
              <a:off x="8042911" y="6815049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B3 +93.10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4424" y="6268152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B2 +99.10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2898" y="5737742"/>
              <a:ext cx="1129283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B1 +104.60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0800000">
              <a:off x="7930727" y="6987521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7930727" y="6430137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7" name="Isosceles Triangle 16"/>
            <p:cNvSpPr/>
            <p:nvPr/>
          </p:nvSpPr>
          <p:spPr>
            <a:xfrm rot="10800000">
              <a:off x="7930726" y="589899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30207" y="554420"/>
            <a:ext cx="1703666" cy="1738557"/>
            <a:chOff x="10262289" y="776188"/>
            <a:chExt cx="2385133" cy="243397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290" y="776188"/>
              <a:ext cx="2385132" cy="2014005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10262289" y="2834666"/>
              <a:ext cx="2385133" cy="37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 u="sng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143" dirty="0"/>
                <a:t>KEYPLAN</a:t>
              </a:r>
              <a:endParaRPr lang="en-SG" sz="1143" dirty="0"/>
            </a:p>
          </p:txBody>
        </p:sp>
      </p:grpSp>
      <p:sp>
        <p:nvSpPr>
          <p:cNvPr id="24" name="Freeform 23"/>
          <p:cNvSpPr/>
          <p:nvPr/>
        </p:nvSpPr>
        <p:spPr>
          <a:xfrm>
            <a:off x="7427686" y="1121307"/>
            <a:ext cx="1560286" cy="152400"/>
          </a:xfrm>
          <a:custGeom>
            <a:avLst/>
            <a:gdLst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4112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78560 w 1371600"/>
              <a:gd name="connsiteY5" fmla="*/ 187960 h 198120"/>
              <a:gd name="connsiteX0" fmla="*/ 182880 w 1356360"/>
              <a:gd name="connsiteY0" fmla="*/ 198120 h 198120"/>
              <a:gd name="connsiteX1" fmla="*/ 5080 w 1356360"/>
              <a:gd name="connsiteY1" fmla="*/ 0 h 198120"/>
              <a:gd name="connsiteX2" fmla="*/ 0 w 1356360"/>
              <a:gd name="connsiteY2" fmla="*/ 198120 h 198120"/>
              <a:gd name="connsiteX3" fmla="*/ 1356360 w 1356360"/>
              <a:gd name="connsiteY3" fmla="*/ 182880 h 198120"/>
              <a:gd name="connsiteX4" fmla="*/ 1341120 w 1356360"/>
              <a:gd name="connsiteY4" fmla="*/ 0 h 198120"/>
              <a:gd name="connsiteX5" fmla="*/ 1163320 w 1356360"/>
              <a:gd name="connsiteY5" fmla="*/ 187960 h 19812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41120 w 1356360"/>
              <a:gd name="connsiteY4" fmla="*/ 5080 h 203200"/>
              <a:gd name="connsiteX5" fmla="*/ 1163320 w 1356360"/>
              <a:gd name="connsiteY5" fmla="*/ 193040 h 20320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51280 w 1356360"/>
              <a:gd name="connsiteY4" fmla="*/ 5080 h 203200"/>
              <a:gd name="connsiteX5" fmla="*/ 1163320 w 1356360"/>
              <a:gd name="connsiteY5" fmla="*/ 193040 h 203200"/>
              <a:gd name="connsiteX0" fmla="*/ 182880 w 2179320"/>
              <a:gd name="connsiteY0" fmla="*/ 203200 h 218440"/>
              <a:gd name="connsiteX1" fmla="*/ 0 w 2179320"/>
              <a:gd name="connsiteY1" fmla="*/ 0 h 218440"/>
              <a:gd name="connsiteX2" fmla="*/ 0 w 2179320"/>
              <a:gd name="connsiteY2" fmla="*/ 203200 h 218440"/>
              <a:gd name="connsiteX3" fmla="*/ 2179320 w 2179320"/>
              <a:gd name="connsiteY3" fmla="*/ 218440 h 218440"/>
              <a:gd name="connsiteX4" fmla="*/ 1351280 w 2179320"/>
              <a:gd name="connsiteY4" fmla="*/ 5080 h 218440"/>
              <a:gd name="connsiteX5" fmla="*/ 1163320 w 217932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11633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269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11680 w 2184400"/>
              <a:gd name="connsiteY5" fmla="*/ 213360 h 218440"/>
              <a:gd name="connsiteX0" fmla="*/ 182880 w 2184400"/>
              <a:gd name="connsiteY0" fmla="*/ 203200 h 213360"/>
              <a:gd name="connsiteX1" fmla="*/ 0 w 2184400"/>
              <a:gd name="connsiteY1" fmla="*/ 0 h 213360"/>
              <a:gd name="connsiteX2" fmla="*/ 0 w 2184400"/>
              <a:gd name="connsiteY2" fmla="*/ 203200 h 213360"/>
              <a:gd name="connsiteX3" fmla="*/ 2179320 w 2184400"/>
              <a:gd name="connsiteY3" fmla="*/ 208280 h 213360"/>
              <a:gd name="connsiteX4" fmla="*/ 2184400 w 2184400"/>
              <a:gd name="connsiteY4" fmla="*/ 20320 h 213360"/>
              <a:gd name="connsiteX5" fmla="*/ 2011680 w 2184400"/>
              <a:gd name="connsiteY5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4400" h="213360">
                <a:moveTo>
                  <a:pt x="182880" y="203200"/>
                </a:moveTo>
                <a:lnTo>
                  <a:pt x="0" y="0"/>
                </a:lnTo>
                <a:lnTo>
                  <a:pt x="0" y="203200"/>
                </a:lnTo>
                <a:lnTo>
                  <a:pt x="2179320" y="208280"/>
                </a:lnTo>
                <a:lnTo>
                  <a:pt x="2184400" y="20320"/>
                </a:lnTo>
                <a:lnTo>
                  <a:pt x="2011680" y="213360"/>
                </a:lnTo>
              </a:path>
            </a:pathLst>
          </a:cu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86"/>
          </a:p>
        </p:txBody>
      </p:sp>
      <p:sp>
        <p:nvSpPr>
          <p:cNvPr id="23" name="TextBox 22"/>
          <p:cNvSpPr txBox="1"/>
          <p:nvPr/>
        </p:nvSpPr>
        <p:spPr>
          <a:xfrm>
            <a:off x="165099" y="-719935"/>
            <a:ext cx="791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matte">
            <a:bevelT w="12700"/>
            <a:bevelB w="12700"/>
          </a:sp3d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277679" y="6712857"/>
            <a:ext cx="866321" cy="224518"/>
          </a:xfrm>
        </p:spPr>
        <p:txBody>
          <a:bodyPr/>
          <a:lstStyle/>
          <a:p>
            <a:fld id="{9C919176-660C-403D-A83A-C0EB33953172}" type="slidenum">
              <a:rPr lang="en-SG" smtClean="0"/>
              <a:t>6</a:t>
            </a:fld>
            <a:endParaRPr lang="en-SG"/>
          </a:p>
        </p:txBody>
      </p:sp>
      <p:sp>
        <p:nvSpPr>
          <p:cNvPr id="25" name="Title 4">
            <a:extLst>
              <a:ext uri="{FF2B5EF4-FFF2-40B4-BE49-F238E27FC236}">
                <a16:creationId xmlns:a16="http://schemas.microsoft.com/office/drawing/2014/main" id="{DB2128E4-B1E2-4615-84C5-EBA05089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7767"/>
            <a:ext cx="6158339" cy="247694"/>
          </a:xfrm>
        </p:spPr>
        <p:txBody>
          <a:bodyPr/>
          <a:lstStyle/>
          <a:p>
            <a:r>
              <a:rPr lang="en-SG" dirty="0"/>
              <a:t>CONSTRUCTION SEQUENCE (OVERVIEW)</a:t>
            </a:r>
          </a:p>
        </p:txBody>
      </p:sp>
    </p:spTree>
    <p:extLst>
      <p:ext uri="{BB962C8B-B14F-4D97-AF65-F5344CB8AC3E}">
        <p14:creationId xmlns:p14="http://schemas.microsoft.com/office/powerpoint/2010/main" val="563406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054408" y="-594064"/>
            <a:ext cx="5971425" cy="410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1071" b="1" dirty="0">
                <a:latin typeface="Arial" panose="020B0604020202020204" pitchFamily="34" charset="0"/>
                <a:cs typeface="Arial" panose="020B0604020202020204" pitchFamily="34" charset="0"/>
              </a:rPr>
              <a:t>CIVIL &amp; STRUCTURAL:</a:t>
            </a:r>
          </a:p>
          <a:p>
            <a:r>
              <a:rPr lang="en-US" sz="1571" b="1" i="1" dirty="0">
                <a:latin typeface="Arial" panose="020B0604020202020204" pitchFamily="34" charset="0"/>
                <a:cs typeface="Arial" panose="020B0604020202020204" pitchFamily="34" charset="0"/>
              </a:rPr>
              <a:t>ALTERNATIVE APPROACH – TOP-TOP CONSTRUCTION</a:t>
            </a:r>
            <a:endParaRPr lang="en-SG" sz="1571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005976"/>
            <a:ext cx="9143996" cy="4956046"/>
          </a:xfrm>
          <a:prstGeom prst="rect">
            <a:avLst/>
          </a:prstGeom>
          <a:ln w="6350">
            <a:noFill/>
          </a:ln>
        </p:spPr>
      </p:pic>
      <p:sp>
        <p:nvSpPr>
          <p:cNvPr id="6" name="Rectangle 5"/>
          <p:cNvSpPr/>
          <p:nvPr/>
        </p:nvSpPr>
        <p:spPr>
          <a:xfrm>
            <a:off x="1442357" y="6141928"/>
            <a:ext cx="6259286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43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CONSTRUCTION OF THE PROPOSED TOP-TOP CONSTRUCTION</a:t>
            </a:r>
            <a:endParaRPr lang="en-SG" sz="1143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099" y="554420"/>
            <a:ext cx="1097644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29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STAGE-3</a:t>
            </a:r>
            <a:endParaRPr lang="en-SG" sz="1429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664807" y="4098387"/>
            <a:ext cx="886754" cy="1408360"/>
            <a:chOff x="7930726" y="5737742"/>
            <a:chExt cx="1241455" cy="1971704"/>
          </a:xfrm>
        </p:grpSpPr>
        <p:sp>
          <p:nvSpPr>
            <p:cNvPr id="10" name="TextBox 9"/>
            <p:cNvSpPr txBox="1"/>
            <p:nvPr/>
          </p:nvSpPr>
          <p:spPr>
            <a:xfrm>
              <a:off x="8042911" y="6815049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B3 +93.10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4424" y="6268152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B2 +99.10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2898" y="5737742"/>
              <a:ext cx="1129283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B1 +104.60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7930728" y="749325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7464" y="7333945"/>
              <a:ext cx="1035026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B4 +86.90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7930727" y="6987521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7" name="Isosceles Triangle 16"/>
            <p:cNvSpPr/>
            <p:nvPr/>
          </p:nvSpPr>
          <p:spPr>
            <a:xfrm rot="10800000">
              <a:off x="7930727" y="6430137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7930726" y="589899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30207" y="554420"/>
            <a:ext cx="1703666" cy="1738557"/>
            <a:chOff x="10262289" y="776188"/>
            <a:chExt cx="2385133" cy="243397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290" y="776188"/>
              <a:ext cx="2385132" cy="2014005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10262289" y="2834666"/>
              <a:ext cx="2385133" cy="37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 u="sng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143" dirty="0"/>
                <a:t>KEYPLAN</a:t>
              </a:r>
              <a:endParaRPr lang="en-SG" sz="1143" dirty="0"/>
            </a:p>
          </p:txBody>
        </p:sp>
      </p:grpSp>
      <p:sp>
        <p:nvSpPr>
          <p:cNvPr id="26" name="Freeform 25"/>
          <p:cNvSpPr/>
          <p:nvPr/>
        </p:nvSpPr>
        <p:spPr>
          <a:xfrm>
            <a:off x="7427686" y="1121307"/>
            <a:ext cx="1560286" cy="152400"/>
          </a:xfrm>
          <a:custGeom>
            <a:avLst/>
            <a:gdLst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4112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78560 w 1371600"/>
              <a:gd name="connsiteY5" fmla="*/ 187960 h 198120"/>
              <a:gd name="connsiteX0" fmla="*/ 182880 w 1356360"/>
              <a:gd name="connsiteY0" fmla="*/ 198120 h 198120"/>
              <a:gd name="connsiteX1" fmla="*/ 5080 w 1356360"/>
              <a:gd name="connsiteY1" fmla="*/ 0 h 198120"/>
              <a:gd name="connsiteX2" fmla="*/ 0 w 1356360"/>
              <a:gd name="connsiteY2" fmla="*/ 198120 h 198120"/>
              <a:gd name="connsiteX3" fmla="*/ 1356360 w 1356360"/>
              <a:gd name="connsiteY3" fmla="*/ 182880 h 198120"/>
              <a:gd name="connsiteX4" fmla="*/ 1341120 w 1356360"/>
              <a:gd name="connsiteY4" fmla="*/ 0 h 198120"/>
              <a:gd name="connsiteX5" fmla="*/ 1163320 w 1356360"/>
              <a:gd name="connsiteY5" fmla="*/ 187960 h 19812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41120 w 1356360"/>
              <a:gd name="connsiteY4" fmla="*/ 5080 h 203200"/>
              <a:gd name="connsiteX5" fmla="*/ 1163320 w 1356360"/>
              <a:gd name="connsiteY5" fmla="*/ 193040 h 20320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51280 w 1356360"/>
              <a:gd name="connsiteY4" fmla="*/ 5080 h 203200"/>
              <a:gd name="connsiteX5" fmla="*/ 1163320 w 1356360"/>
              <a:gd name="connsiteY5" fmla="*/ 193040 h 203200"/>
              <a:gd name="connsiteX0" fmla="*/ 182880 w 2179320"/>
              <a:gd name="connsiteY0" fmla="*/ 203200 h 218440"/>
              <a:gd name="connsiteX1" fmla="*/ 0 w 2179320"/>
              <a:gd name="connsiteY1" fmla="*/ 0 h 218440"/>
              <a:gd name="connsiteX2" fmla="*/ 0 w 2179320"/>
              <a:gd name="connsiteY2" fmla="*/ 203200 h 218440"/>
              <a:gd name="connsiteX3" fmla="*/ 2179320 w 2179320"/>
              <a:gd name="connsiteY3" fmla="*/ 218440 h 218440"/>
              <a:gd name="connsiteX4" fmla="*/ 1351280 w 2179320"/>
              <a:gd name="connsiteY4" fmla="*/ 5080 h 218440"/>
              <a:gd name="connsiteX5" fmla="*/ 1163320 w 217932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11633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269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11680 w 2184400"/>
              <a:gd name="connsiteY5" fmla="*/ 213360 h 218440"/>
              <a:gd name="connsiteX0" fmla="*/ 182880 w 2184400"/>
              <a:gd name="connsiteY0" fmla="*/ 203200 h 213360"/>
              <a:gd name="connsiteX1" fmla="*/ 0 w 2184400"/>
              <a:gd name="connsiteY1" fmla="*/ 0 h 213360"/>
              <a:gd name="connsiteX2" fmla="*/ 0 w 2184400"/>
              <a:gd name="connsiteY2" fmla="*/ 203200 h 213360"/>
              <a:gd name="connsiteX3" fmla="*/ 2179320 w 2184400"/>
              <a:gd name="connsiteY3" fmla="*/ 208280 h 213360"/>
              <a:gd name="connsiteX4" fmla="*/ 2184400 w 2184400"/>
              <a:gd name="connsiteY4" fmla="*/ 20320 h 213360"/>
              <a:gd name="connsiteX5" fmla="*/ 2011680 w 2184400"/>
              <a:gd name="connsiteY5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4400" h="213360">
                <a:moveTo>
                  <a:pt x="182880" y="203200"/>
                </a:moveTo>
                <a:lnTo>
                  <a:pt x="0" y="0"/>
                </a:lnTo>
                <a:lnTo>
                  <a:pt x="0" y="203200"/>
                </a:lnTo>
                <a:lnTo>
                  <a:pt x="2179320" y="208280"/>
                </a:lnTo>
                <a:lnTo>
                  <a:pt x="2184400" y="20320"/>
                </a:lnTo>
                <a:lnTo>
                  <a:pt x="2011680" y="213360"/>
                </a:lnTo>
              </a:path>
            </a:pathLst>
          </a:cu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86"/>
          </a:p>
        </p:txBody>
      </p:sp>
      <p:sp>
        <p:nvSpPr>
          <p:cNvPr id="25" name="TextBox 24"/>
          <p:cNvSpPr txBox="1"/>
          <p:nvPr/>
        </p:nvSpPr>
        <p:spPr>
          <a:xfrm>
            <a:off x="165099" y="-575316"/>
            <a:ext cx="791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matte">
            <a:bevelT w="12700"/>
            <a:bevelB w="12700"/>
          </a:sp3d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277679" y="6712857"/>
            <a:ext cx="866321" cy="224518"/>
          </a:xfrm>
        </p:spPr>
        <p:txBody>
          <a:bodyPr/>
          <a:lstStyle/>
          <a:p>
            <a:fld id="{9C919176-660C-403D-A83A-C0EB33953172}" type="slidenum">
              <a:rPr lang="en-SG" smtClean="0"/>
              <a:t>7</a:t>
            </a:fld>
            <a:endParaRPr lang="en-SG"/>
          </a:p>
        </p:txBody>
      </p:sp>
      <p:sp>
        <p:nvSpPr>
          <p:cNvPr id="27" name="Title 4">
            <a:extLst>
              <a:ext uri="{FF2B5EF4-FFF2-40B4-BE49-F238E27FC236}">
                <a16:creationId xmlns:a16="http://schemas.microsoft.com/office/drawing/2014/main" id="{9BFC417E-765C-475C-8946-219CB0DF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7767"/>
            <a:ext cx="6158339" cy="247694"/>
          </a:xfrm>
        </p:spPr>
        <p:txBody>
          <a:bodyPr/>
          <a:lstStyle/>
          <a:p>
            <a:r>
              <a:rPr lang="en-SG" dirty="0"/>
              <a:t>CONSTRUCTION SEQUENCE (OVERVIEW)</a:t>
            </a:r>
          </a:p>
        </p:txBody>
      </p:sp>
    </p:spTree>
    <p:extLst>
      <p:ext uri="{BB962C8B-B14F-4D97-AF65-F5344CB8AC3E}">
        <p14:creationId xmlns:p14="http://schemas.microsoft.com/office/powerpoint/2010/main" val="23290269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130608" y="-663871"/>
            <a:ext cx="5971425" cy="410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1071" b="1" dirty="0">
                <a:latin typeface="Arial" panose="020B0604020202020204" pitchFamily="34" charset="0"/>
                <a:cs typeface="Arial" panose="020B0604020202020204" pitchFamily="34" charset="0"/>
              </a:rPr>
              <a:t>CIVIL &amp; STRUCTURAL:</a:t>
            </a:r>
          </a:p>
          <a:p>
            <a:r>
              <a:rPr lang="en-US" sz="1571" b="1" i="1" dirty="0">
                <a:latin typeface="Arial" panose="020B0604020202020204" pitchFamily="34" charset="0"/>
                <a:cs typeface="Arial" panose="020B0604020202020204" pitchFamily="34" charset="0"/>
              </a:rPr>
              <a:t>ALTERNATIVE APPROACH – TOP-TOP CONSTRUCTION</a:t>
            </a:r>
            <a:endParaRPr lang="en-SG" sz="1571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005975"/>
            <a:ext cx="9143996" cy="4956046"/>
          </a:xfrm>
          <a:prstGeom prst="rect">
            <a:avLst/>
          </a:prstGeom>
          <a:ln w="6350">
            <a:noFill/>
          </a:ln>
        </p:spPr>
      </p:pic>
      <p:sp>
        <p:nvSpPr>
          <p:cNvPr id="6" name="Rectangle 5"/>
          <p:cNvSpPr/>
          <p:nvPr/>
        </p:nvSpPr>
        <p:spPr>
          <a:xfrm>
            <a:off x="1442357" y="6141928"/>
            <a:ext cx="6259286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43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CONSTRUCTION OF THE PROPOSED TOP-TOP CONSTRUCTION</a:t>
            </a:r>
            <a:endParaRPr lang="en-SG" sz="1143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099" y="554420"/>
            <a:ext cx="1097644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29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STAGE-4</a:t>
            </a:r>
            <a:endParaRPr lang="en-SG" sz="1429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64798" y="2982666"/>
            <a:ext cx="886755" cy="2524082"/>
            <a:chOff x="7930725" y="4175731"/>
            <a:chExt cx="1241458" cy="3533715"/>
          </a:xfrm>
        </p:grpSpPr>
        <p:sp>
          <p:nvSpPr>
            <p:cNvPr id="9" name="TextBox 8"/>
            <p:cNvSpPr txBox="1"/>
            <p:nvPr/>
          </p:nvSpPr>
          <p:spPr>
            <a:xfrm>
              <a:off x="8042911" y="6815049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B3 +93.10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4425" y="6268152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B2 +99.10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2899" y="5737742"/>
              <a:ext cx="1129284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B1 +104.60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7930728" y="749325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7463" y="7333945"/>
              <a:ext cx="103502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B4 +86.90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617" y="4175731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2F +116.60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7930727" y="6987521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7" name="Isosceles Triangle 16"/>
            <p:cNvSpPr/>
            <p:nvPr/>
          </p:nvSpPr>
          <p:spPr>
            <a:xfrm rot="10800000">
              <a:off x="7930727" y="6430137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7930726" y="589899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7930725" y="4334655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30207" y="554420"/>
            <a:ext cx="1703666" cy="1738557"/>
            <a:chOff x="10262289" y="776188"/>
            <a:chExt cx="2385133" cy="243397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290" y="776188"/>
              <a:ext cx="2385132" cy="2014005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10262289" y="2834666"/>
              <a:ext cx="2385133" cy="37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 u="sng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143" dirty="0"/>
                <a:t>KEYPLAN</a:t>
              </a:r>
              <a:endParaRPr lang="en-SG" sz="1143" dirty="0"/>
            </a:p>
          </p:txBody>
        </p:sp>
      </p:grpSp>
      <p:sp>
        <p:nvSpPr>
          <p:cNvPr id="27" name="Freeform 26"/>
          <p:cNvSpPr/>
          <p:nvPr/>
        </p:nvSpPr>
        <p:spPr>
          <a:xfrm>
            <a:off x="7427686" y="1121307"/>
            <a:ext cx="1560286" cy="152400"/>
          </a:xfrm>
          <a:custGeom>
            <a:avLst/>
            <a:gdLst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4112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78560 w 1371600"/>
              <a:gd name="connsiteY5" fmla="*/ 187960 h 198120"/>
              <a:gd name="connsiteX0" fmla="*/ 182880 w 1356360"/>
              <a:gd name="connsiteY0" fmla="*/ 198120 h 198120"/>
              <a:gd name="connsiteX1" fmla="*/ 5080 w 1356360"/>
              <a:gd name="connsiteY1" fmla="*/ 0 h 198120"/>
              <a:gd name="connsiteX2" fmla="*/ 0 w 1356360"/>
              <a:gd name="connsiteY2" fmla="*/ 198120 h 198120"/>
              <a:gd name="connsiteX3" fmla="*/ 1356360 w 1356360"/>
              <a:gd name="connsiteY3" fmla="*/ 182880 h 198120"/>
              <a:gd name="connsiteX4" fmla="*/ 1341120 w 1356360"/>
              <a:gd name="connsiteY4" fmla="*/ 0 h 198120"/>
              <a:gd name="connsiteX5" fmla="*/ 1163320 w 1356360"/>
              <a:gd name="connsiteY5" fmla="*/ 187960 h 19812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41120 w 1356360"/>
              <a:gd name="connsiteY4" fmla="*/ 5080 h 203200"/>
              <a:gd name="connsiteX5" fmla="*/ 1163320 w 1356360"/>
              <a:gd name="connsiteY5" fmla="*/ 193040 h 20320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51280 w 1356360"/>
              <a:gd name="connsiteY4" fmla="*/ 5080 h 203200"/>
              <a:gd name="connsiteX5" fmla="*/ 1163320 w 1356360"/>
              <a:gd name="connsiteY5" fmla="*/ 193040 h 203200"/>
              <a:gd name="connsiteX0" fmla="*/ 182880 w 2179320"/>
              <a:gd name="connsiteY0" fmla="*/ 203200 h 218440"/>
              <a:gd name="connsiteX1" fmla="*/ 0 w 2179320"/>
              <a:gd name="connsiteY1" fmla="*/ 0 h 218440"/>
              <a:gd name="connsiteX2" fmla="*/ 0 w 2179320"/>
              <a:gd name="connsiteY2" fmla="*/ 203200 h 218440"/>
              <a:gd name="connsiteX3" fmla="*/ 2179320 w 2179320"/>
              <a:gd name="connsiteY3" fmla="*/ 218440 h 218440"/>
              <a:gd name="connsiteX4" fmla="*/ 1351280 w 2179320"/>
              <a:gd name="connsiteY4" fmla="*/ 5080 h 218440"/>
              <a:gd name="connsiteX5" fmla="*/ 1163320 w 217932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11633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269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11680 w 2184400"/>
              <a:gd name="connsiteY5" fmla="*/ 213360 h 218440"/>
              <a:gd name="connsiteX0" fmla="*/ 182880 w 2184400"/>
              <a:gd name="connsiteY0" fmla="*/ 203200 h 213360"/>
              <a:gd name="connsiteX1" fmla="*/ 0 w 2184400"/>
              <a:gd name="connsiteY1" fmla="*/ 0 h 213360"/>
              <a:gd name="connsiteX2" fmla="*/ 0 w 2184400"/>
              <a:gd name="connsiteY2" fmla="*/ 203200 h 213360"/>
              <a:gd name="connsiteX3" fmla="*/ 2179320 w 2184400"/>
              <a:gd name="connsiteY3" fmla="*/ 208280 h 213360"/>
              <a:gd name="connsiteX4" fmla="*/ 2184400 w 2184400"/>
              <a:gd name="connsiteY4" fmla="*/ 20320 h 213360"/>
              <a:gd name="connsiteX5" fmla="*/ 2011680 w 2184400"/>
              <a:gd name="connsiteY5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4400" h="213360">
                <a:moveTo>
                  <a:pt x="182880" y="203200"/>
                </a:moveTo>
                <a:lnTo>
                  <a:pt x="0" y="0"/>
                </a:lnTo>
                <a:lnTo>
                  <a:pt x="0" y="203200"/>
                </a:lnTo>
                <a:lnTo>
                  <a:pt x="2179320" y="208280"/>
                </a:lnTo>
                <a:lnTo>
                  <a:pt x="2184400" y="20320"/>
                </a:lnTo>
                <a:lnTo>
                  <a:pt x="2011680" y="213360"/>
                </a:lnTo>
              </a:path>
            </a:pathLst>
          </a:cu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86"/>
          </a:p>
        </p:txBody>
      </p:sp>
      <p:sp>
        <p:nvSpPr>
          <p:cNvPr id="26" name="TextBox 25"/>
          <p:cNvSpPr txBox="1"/>
          <p:nvPr/>
        </p:nvSpPr>
        <p:spPr>
          <a:xfrm>
            <a:off x="241299" y="-645123"/>
            <a:ext cx="791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matte">
            <a:bevelT w="12700"/>
            <a:bevelB w="12700"/>
          </a:sp3d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277679" y="6712857"/>
            <a:ext cx="866321" cy="224518"/>
          </a:xfrm>
        </p:spPr>
        <p:txBody>
          <a:bodyPr/>
          <a:lstStyle/>
          <a:p>
            <a:fld id="{9C919176-660C-403D-A83A-C0EB33953172}" type="slidenum">
              <a:rPr lang="en-SG" smtClean="0"/>
              <a:t>8</a:t>
            </a:fld>
            <a:endParaRPr lang="en-SG"/>
          </a:p>
        </p:txBody>
      </p:sp>
      <p:sp>
        <p:nvSpPr>
          <p:cNvPr id="28" name="Title 4">
            <a:extLst>
              <a:ext uri="{FF2B5EF4-FFF2-40B4-BE49-F238E27FC236}">
                <a16:creationId xmlns:a16="http://schemas.microsoft.com/office/drawing/2014/main" id="{559D8792-74A8-4336-96DC-AD8C190D9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7767"/>
            <a:ext cx="6158339" cy="247694"/>
          </a:xfrm>
        </p:spPr>
        <p:txBody>
          <a:bodyPr/>
          <a:lstStyle/>
          <a:p>
            <a:r>
              <a:rPr lang="en-SG" dirty="0"/>
              <a:t>CONSTRUCTION SEQUENCE (OVERVIEW)</a:t>
            </a:r>
          </a:p>
        </p:txBody>
      </p:sp>
    </p:spTree>
    <p:extLst>
      <p:ext uri="{BB962C8B-B14F-4D97-AF65-F5344CB8AC3E}">
        <p14:creationId xmlns:p14="http://schemas.microsoft.com/office/powerpoint/2010/main" val="28292053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152380" y="-456769"/>
            <a:ext cx="5971425" cy="410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1071" b="1" dirty="0">
                <a:latin typeface="Arial" panose="020B0604020202020204" pitchFamily="34" charset="0"/>
                <a:cs typeface="Arial" panose="020B0604020202020204" pitchFamily="34" charset="0"/>
              </a:rPr>
              <a:t>CIVIL &amp; STRUCTURAL:</a:t>
            </a:r>
          </a:p>
          <a:p>
            <a:r>
              <a:rPr lang="en-US" sz="1571" b="1" i="1" dirty="0">
                <a:latin typeface="Arial" panose="020B0604020202020204" pitchFamily="34" charset="0"/>
                <a:cs typeface="Arial" panose="020B0604020202020204" pitchFamily="34" charset="0"/>
              </a:rPr>
              <a:t>ALTERNATIVE APPROACH – TOP-TOP CONSTRUCTION</a:t>
            </a:r>
            <a:endParaRPr lang="en-SG" sz="1571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05975"/>
            <a:ext cx="9143996" cy="4956046"/>
          </a:xfrm>
          <a:prstGeom prst="rect">
            <a:avLst/>
          </a:prstGeom>
          <a:ln w="6350">
            <a:noFill/>
          </a:ln>
        </p:spPr>
      </p:pic>
      <p:sp>
        <p:nvSpPr>
          <p:cNvPr id="6" name="Rectangle 5"/>
          <p:cNvSpPr/>
          <p:nvPr/>
        </p:nvSpPr>
        <p:spPr>
          <a:xfrm>
            <a:off x="1442357" y="6141928"/>
            <a:ext cx="6259286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43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CONSTRUCTION OF THE PROPOSED TOP-TOP CONSTRUCTION</a:t>
            </a:r>
            <a:endParaRPr lang="en-SG" sz="1143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099" y="554420"/>
            <a:ext cx="1097644" cy="398155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29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STAGE-5</a:t>
            </a:r>
            <a:endParaRPr lang="en-SG" sz="1429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64800" y="2643030"/>
            <a:ext cx="886755" cy="2863717"/>
            <a:chOff x="7930724" y="3700242"/>
            <a:chExt cx="1241458" cy="4009204"/>
          </a:xfrm>
        </p:grpSpPr>
        <p:sp>
          <p:nvSpPr>
            <p:cNvPr id="9" name="TextBox 8"/>
            <p:cNvSpPr txBox="1"/>
            <p:nvPr/>
          </p:nvSpPr>
          <p:spPr>
            <a:xfrm>
              <a:off x="8042912" y="6815049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B3 +93.10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4424" y="6268152"/>
              <a:ext cx="1035027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B2 +99.10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2898" y="5737742"/>
              <a:ext cx="1129284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B1 +104.60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7930728" y="749325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7463" y="7333945"/>
              <a:ext cx="103502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B4 +86.90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618" y="4175731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2F +116.60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765" y="3700242"/>
              <a:ext cx="1120308" cy="37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dirty="0">
                  <a:latin typeface="Arial Narrow" panose="020B0606020202030204" pitchFamily="34" charset="0"/>
                </a:rPr>
                <a:t>3F +122.60</a:t>
              </a:r>
              <a:endParaRPr lang="en-SG" sz="1143" dirty="0">
                <a:latin typeface="Arial Narrow" panose="020B0606020202030204" pitchFamily="34" charset="0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7930727" y="6987521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7" name="Isosceles Triangle 16"/>
            <p:cNvSpPr/>
            <p:nvPr/>
          </p:nvSpPr>
          <p:spPr>
            <a:xfrm rot="10800000">
              <a:off x="7930727" y="6430137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7930726" y="5898999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7930725" y="4334655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  <p:sp>
          <p:nvSpPr>
            <p:cNvPr id="20" name="Isosceles Triangle 19"/>
            <p:cNvSpPr/>
            <p:nvPr/>
          </p:nvSpPr>
          <p:spPr>
            <a:xfrm rot="10800000">
              <a:off x="7930724" y="3857552"/>
              <a:ext cx="144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 sz="1143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30207" y="554420"/>
            <a:ext cx="1703666" cy="1738557"/>
            <a:chOff x="10262289" y="776188"/>
            <a:chExt cx="2385133" cy="243397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290" y="776188"/>
              <a:ext cx="2385132" cy="2014005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10262289" y="2834666"/>
              <a:ext cx="2385133" cy="37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 u="sng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143" dirty="0"/>
                <a:t>KEYPLAN</a:t>
              </a:r>
              <a:endParaRPr lang="en-SG" sz="1143" dirty="0"/>
            </a:p>
          </p:txBody>
        </p:sp>
      </p:grpSp>
      <p:sp>
        <p:nvSpPr>
          <p:cNvPr id="27" name="Freeform 26"/>
          <p:cNvSpPr/>
          <p:nvPr/>
        </p:nvSpPr>
        <p:spPr>
          <a:xfrm>
            <a:off x="7427686" y="1121307"/>
            <a:ext cx="1560286" cy="152400"/>
          </a:xfrm>
          <a:custGeom>
            <a:avLst/>
            <a:gdLst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4112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88720 w 1371600"/>
              <a:gd name="connsiteY5" fmla="*/ 167640 h 198120"/>
              <a:gd name="connsiteX0" fmla="*/ 198120 w 1371600"/>
              <a:gd name="connsiteY0" fmla="*/ 198120 h 198120"/>
              <a:gd name="connsiteX1" fmla="*/ 0 w 1371600"/>
              <a:gd name="connsiteY1" fmla="*/ 0 h 198120"/>
              <a:gd name="connsiteX2" fmla="*/ 15240 w 1371600"/>
              <a:gd name="connsiteY2" fmla="*/ 198120 h 198120"/>
              <a:gd name="connsiteX3" fmla="*/ 1371600 w 1371600"/>
              <a:gd name="connsiteY3" fmla="*/ 182880 h 198120"/>
              <a:gd name="connsiteX4" fmla="*/ 1356360 w 1371600"/>
              <a:gd name="connsiteY4" fmla="*/ 0 h 198120"/>
              <a:gd name="connsiteX5" fmla="*/ 1178560 w 1371600"/>
              <a:gd name="connsiteY5" fmla="*/ 187960 h 198120"/>
              <a:gd name="connsiteX0" fmla="*/ 182880 w 1356360"/>
              <a:gd name="connsiteY0" fmla="*/ 198120 h 198120"/>
              <a:gd name="connsiteX1" fmla="*/ 5080 w 1356360"/>
              <a:gd name="connsiteY1" fmla="*/ 0 h 198120"/>
              <a:gd name="connsiteX2" fmla="*/ 0 w 1356360"/>
              <a:gd name="connsiteY2" fmla="*/ 198120 h 198120"/>
              <a:gd name="connsiteX3" fmla="*/ 1356360 w 1356360"/>
              <a:gd name="connsiteY3" fmla="*/ 182880 h 198120"/>
              <a:gd name="connsiteX4" fmla="*/ 1341120 w 1356360"/>
              <a:gd name="connsiteY4" fmla="*/ 0 h 198120"/>
              <a:gd name="connsiteX5" fmla="*/ 1163320 w 1356360"/>
              <a:gd name="connsiteY5" fmla="*/ 187960 h 19812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41120 w 1356360"/>
              <a:gd name="connsiteY4" fmla="*/ 5080 h 203200"/>
              <a:gd name="connsiteX5" fmla="*/ 1163320 w 1356360"/>
              <a:gd name="connsiteY5" fmla="*/ 193040 h 203200"/>
              <a:gd name="connsiteX0" fmla="*/ 182880 w 1356360"/>
              <a:gd name="connsiteY0" fmla="*/ 203200 h 203200"/>
              <a:gd name="connsiteX1" fmla="*/ 0 w 1356360"/>
              <a:gd name="connsiteY1" fmla="*/ 0 h 203200"/>
              <a:gd name="connsiteX2" fmla="*/ 0 w 1356360"/>
              <a:gd name="connsiteY2" fmla="*/ 203200 h 203200"/>
              <a:gd name="connsiteX3" fmla="*/ 1356360 w 1356360"/>
              <a:gd name="connsiteY3" fmla="*/ 187960 h 203200"/>
              <a:gd name="connsiteX4" fmla="*/ 1351280 w 1356360"/>
              <a:gd name="connsiteY4" fmla="*/ 5080 h 203200"/>
              <a:gd name="connsiteX5" fmla="*/ 1163320 w 1356360"/>
              <a:gd name="connsiteY5" fmla="*/ 193040 h 203200"/>
              <a:gd name="connsiteX0" fmla="*/ 182880 w 2179320"/>
              <a:gd name="connsiteY0" fmla="*/ 203200 h 218440"/>
              <a:gd name="connsiteX1" fmla="*/ 0 w 2179320"/>
              <a:gd name="connsiteY1" fmla="*/ 0 h 218440"/>
              <a:gd name="connsiteX2" fmla="*/ 0 w 2179320"/>
              <a:gd name="connsiteY2" fmla="*/ 203200 h 218440"/>
              <a:gd name="connsiteX3" fmla="*/ 2179320 w 2179320"/>
              <a:gd name="connsiteY3" fmla="*/ 218440 h 218440"/>
              <a:gd name="connsiteX4" fmla="*/ 1351280 w 2179320"/>
              <a:gd name="connsiteY4" fmla="*/ 5080 h 218440"/>
              <a:gd name="connsiteX5" fmla="*/ 1163320 w 217932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11633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26920 w 2184400"/>
              <a:gd name="connsiteY5" fmla="*/ 193040 h 218440"/>
              <a:gd name="connsiteX0" fmla="*/ 182880 w 2184400"/>
              <a:gd name="connsiteY0" fmla="*/ 203200 h 218440"/>
              <a:gd name="connsiteX1" fmla="*/ 0 w 2184400"/>
              <a:gd name="connsiteY1" fmla="*/ 0 h 218440"/>
              <a:gd name="connsiteX2" fmla="*/ 0 w 2184400"/>
              <a:gd name="connsiteY2" fmla="*/ 203200 h 218440"/>
              <a:gd name="connsiteX3" fmla="*/ 2179320 w 2184400"/>
              <a:gd name="connsiteY3" fmla="*/ 218440 h 218440"/>
              <a:gd name="connsiteX4" fmla="*/ 2184400 w 2184400"/>
              <a:gd name="connsiteY4" fmla="*/ 20320 h 218440"/>
              <a:gd name="connsiteX5" fmla="*/ 2011680 w 2184400"/>
              <a:gd name="connsiteY5" fmla="*/ 213360 h 218440"/>
              <a:gd name="connsiteX0" fmla="*/ 182880 w 2184400"/>
              <a:gd name="connsiteY0" fmla="*/ 203200 h 213360"/>
              <a:gd name="connsiteX1" fmla="*/ 0 w 2184400"/>
              <a:gd name="connsiteY1" fmla="*/ 0 h 213360"/>
              <a:gd name="connsiteX2" fmla="*/ 0 w 2184400"/>
              <a:gd name="connsiteY2" fmla="*/ 203200 h 213360"/>
              <a:gd name="connsiteX3" fmla="*/ 2179320 w 2184400"/>
              <a:gd name="connsiteY3" fmla="*/ 208280 h 213360"/>
              <a:gd name="connsiteX4" fmla="*/ 2184400 w 2184400"/>
              <a:gd name="connsiteY4" fmla="*/ 20320 h 213360"/>
              <a:gd name="connsiteX5" fmla="*/ 2011680 w 2184400"/>
              <a:gd name="connsiteY5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4400" h="213360">
                <a:moveTo>
                  <a:pt x="182880" y="203200"/>
                </a:moveTo>
                <a:lnTo>
                  <a:pt x="0" y="0"/>
                </a:lnTo>
                <a:lnTo>
                  <a:pt x="0" y="203200"/>
                </a:lnTo>
                <a:lnTo>
                  <a:pt x="2179320" y="208280"/>
                </a:lnTo>
                <a:lnTo>
                  <a:pt x="2184400" y="20320"/>
                </a:lnTo>
                <a:lnTo>
                  <a:pt x="2011680" y="213360"/>
                </a:lnTo>
              </a:path>
            </a:pathLst>
          </a:cu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86"/>
          </a:p>
        </p:txBody>
      </p:sp>
      <p:sp>
        <p:nvSpPr>
          <p:cNvPr id="26" name="TextBox 25"/>
          <p:cNvSpPr txBox="1"/>
          <p:nvPr/>
        </p:nvSpPr>
        <p:spPr>
          <a:xfrm>
            <a:off x="263071" y="-438021"/>
            <a:ext cx="791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matte">
            <a:bevelT w="12700"/>
            <a:bevelB w="12700"/>
          </a:sp3d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277679" y="6712857"/>
            <a:ext cx="866321" cy="224518"/>
          </a:xfrm>
        </p:spPr>
        <p:txBody>
          <a:bodyPr/>
          <a:lstStyle/>
          <a:p>
            <a:fld id="{9C919176-660C-403D-A83A-C0EB33953172}" type="slidenum">
              <a:rPr lang="en-SG" smtClean="0"/>
              <a:t>9</a:t>
            </a:fld>
            <a:endParaRPr lang="en-SG"/>
          </a:p>
        </p:txBody>
      </p:sp>
      <p:sp>
        <p:nvSpPr>
          <p:cNvPr id="28" name="Title 4">
            <a:extLst>
              <a:ext uri="{FF2B5EF4-FFF2-40B4-BE49-F238E27FC236}">
                <a16:creationId xmlns:a16="http://schemas.microsoft.com/office/drawing/2014/main" id="{A646DFF3-88A8-45A4-8C5C-2C44C8D0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187767"/>
            <a:ext cx="6158339" cy="247694"/>
          </a:xfrm>
        </p:spPr>
        <p:txBody>
          <a:bodyPr/>
          <a:lstStyle/>
          <a:p>
            <a:r>
              <a:rPr lang="en-SG" dirty="0"/>
              <a:t>CONSTRUCTION SEQUENCE (OVERVIEW)</a:t>
            </a:r>
          </a:p>
        </p:txBody>
      </p:sp>
    </p:spTree>
    <p:extLst>
      <p:ext uri="{BB962C8B-B14F-4D97-AF65-F5344CB8AC3E}">
        <p14:creationId xmlns:p14="http://schemas.microsoft.com/office/powerpoint/2010/main" val="31652699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537</Words>
  <Application>Microsoft Office PowerPoint</Application>
  <PresentationFormat>On-screen Show (4:3)</PresentationFormat>
  <Paragraphs>172</Paragraphs>
  <Slides>29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Black</vt:lpstr>
      <vt:lpstr>Arial Narrow</vt:lpstr>
      <vt:lpstr>Calibri</vt:lpstr>
      <vt:lpstr>Calibri Light</vt:lpstr>
      <vt:lpstr>Segoe UI</vt:lpstr>
      <vt:lpstr>Times New Roman</vt:lpstr>
      <vt:lpstr>Office Theme</vt:lpstr>
      <vt:lpstr>PowerPoint Presentation</vt:lpstr>
      <vt:lpstr>PowerPoint Presentation</vt:lpstr>
      <vt:lpstr>WORKS DEMARCATION</vt:lpstr>
      <vt:lpstr>PowerPoint Presentation</vt:lpstr>
      <vt:lpstr>CONSTRUCTION SEQUENCE (OVERVIEW)</vt:lpstr>
      <vt:lpstr>CONSTRUCTION SEQUENCE (OVERVIEW)</vt:lpstr>
      <vt:lpstr>CONSTRUCTION SEQUENCE (OVERVIEW)</vt:lpstr>
      <vt:lpstr>CONSTRUCTION SEQUENCE (OVERVIEW)</vt:lpstr>
      <vt:lpstr>CONSTRUCTION SEQUENCE (OVERVIEW)</vt:lpstr>
      <vt:lpstr>CONSTRUCTION SEQUENCE (OVERVIEW)</vt:lpstr>
      <vt:lpstr>CONSTRUCTION SEQUENCE (OVERVIEW)</vt:lpstr>
      <vt:lpstr>CONSTRUCTION SEQUENCE (OVERVIEW)</vt:lpstr>
      <vt:lpstr>CONSTRUCTION SEQUENCE (OVERVIEW)</vt:lpstr>
      <vt:lpstr>PREFABRICATED BATHROOM UNIT</vt:lpstr>
      <vt:lpstr>PREFABRICATED BATHROOM UNIT</vt:lpstr>
      <vt:lpstr>PowerPoint Presentation</vt:lpstr>
      <vt:lpstr>DRAWING / BIM COORDINATION</vt:lpstr>
      <vt:lpstr>DRAWING / BIM COORDINATION</vt:lpstr>
      <vt:lpstr>DRAWING / BIM COORDINATION</vt:lpstr>
      <vt:lpstr>DRAWING / BIM COORDINATION</vt:lpstr>
      <vt:lpstr>DRAWING / BIM COORDINATION</vt:lpstr>
      <vt:lpstr>DRAWING / BIM COORDINATION</vt:lpstr>
      <vt:lpstr>DRAWING BIM COORDINATION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Min Naung</cp:lastModifiedBy>
  <cp:revision>8</cp:revision>
  <dcterms:created xsi:type="dcterms:W3CDTF">2017-06-21T14:32:49Z</dcterms:created>
  <dcterms:modified xsi:type="dcterms:W3CDTF">2019-05-24T09:19:48Z</dcterms:modified>
</cp:coreProperties>
</file>